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83" r:id="rId10"/>
    <p:sldId id="264" r:id="rId11"/>
    <p:sldId id="265" r:id="rId12"/>
    <p:sldId id="266" r:id="rId13"/>
    <p:sldId id="267" r:id="rId14"/>
    <p:sldId id="268" r:id="rId15"/>
    <p:sldId id="280" r:id="rId16"/>
    <p:sldId id="269" r:id="rId17"/>
    <p:sldId id="281" r:id="rId18"/>
    <p:sldId id="270" r:id="rId19"/>
    <p:sldId id="282" r:id="rId20"/>
    <p:sldId id="271" r:id="rId21"/>
    <p:sldId id="289" r:id="rId22"/>
    <p:sldId id="295" r:id="rId23"/>
    <p:sldId id="275" r:id="rId24"/>
    <p:sldId id="290" r:id="rId25"/>
    <p:sldId id="296" r:id="rId26"/>
    <p:sldId id="288" r:id="rId27"/>
    <p:sldId id="292" r:id="rId28"/>
    <p:sldId id="291" r:id="rId29"/>
    <p:sldId id="272" r:id="rId30"/>
    <p:sldId id="284" r:id="rId31"/>
    <p:sldId id="273" r:id="rId32"/>
    <p:sldId id="285" r:id="rId33"/>
    <p:sldId id="287" r:id="rId34"/>
    <p:sldId id="286" r:id="rId35"/>
    <p:sldId id="274" r:id="rId36"/>
    <p:sldId id="277" r:id="rId37"/>
    <p:sldId id="279" r:id="rId38"/>
  </p:sldIdLst>
  <p:sldSz cx="18288000" cy="10287000"/>
  <p:notesSz cx="6858000" cy="9144000"/>
  <p:embeddedFontLst>
    <p:embeddedFont>
      <p:font typeface="Cambria Math" panose="02040503050406030204" pitchFamily="18" charset="0"/>
      <p:regular r:id="rId40"/>
    </p:embeddedFont>
    <p:embeddedFont>
      <p:font typeface="League Spartan" panose="020B0604020202020204" charset="0"/>
      <p:regular r:id="rId41"/>
    </p:embeddedFont>
    <p:embeddedFont>
      <p:font typeface="Open Sans" panose="020B0606030504020204" pitchFamily="34" charset="0"/>
      <p:regular r:id="rId42"/>
      <p:bold r:id="rId43"/>
      <p:italic r:id="rId44"/>
      <p:boldItalic r:id="rId45"/>
    </p:embeddedFont>
    <p:embeddedFont>
      <p:font typeface="Open Sans Bold" panose="020B0806030504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D4558-4CFB-4818-9AB1-A320AAEA1CBC}" type="datetimeFigureOut">
              <a:rPr lang="en-US" smtClean="0"/>
              <a:t>12/31/2025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91152B-E50E-4EEF-9C43-D15A6B3CEEAF}" type="slidenum">
              <a:rPr lang="en-US" smtClean="0"/>
              <a:t>‹#›</a:t>
            </a:fld>
            <a:endParaRPr lang="en-US"/>
          </a:p>
        </p:txBody>
      </p:sp>
    </p:spTree>
    <p:extLst>
      <p:ext uri="{BB962C8B-B14F-4D97-AF65-F5344CB8AC3E}">
        <p14:creationId xmlns:p14="http://schemas.microsoft.com/office/powerpoint/2010/main" val="3983574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91152B-E50E-4EEF-9C43-D15A6B3CEEAF}" type="slidenum">
              <a:rPr lang="en-US" smtClean="0"/>
              <a:t>5</a:t>
            </a:fld>
            <a:endParaRPr lang="en-US"/>
          </a:p>
        </p:txBody>
      </p:sp>
    </p:spTree>
    <p:extLst>
      <p:ext uri="{BB962C8B-B14F-4D97-AF65-F5344CB8AC3E}">
        <p14:creationId xmlns:p14="http://schemas.microsoft.com/office/powerpoint/2010/main" val="3422775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91152B-E50E-4EEF-9C43-D15A6B3CEEAF}" type="slidenum">
              <a:rPr lang="en-US" smtClean="0"/>
              <a:t>24</a:t>
            </a:fld>
            <a:endParaRPr lang="en-US"/>
          </a:p>
        </p:txBody>
      </p:sp>
    </p:spTree>
    <p:extLst>
      <p:ext uri="{BB962C8B-B14F-4D97-AF65-F5344CB8AC3E}">
        <p14:creationId xmlns:p14="http://schemas.microsoft.com/office/powerpoint/2010/main" val="1450150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0.png"/><Relationship Id="rId4"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2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7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github.com/471020155/manim-project_group-5.gi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30722" y="2101030"/>
            <a:ext cx="9554590" cy="4305300"/>
          </a:xfrm>
          <a:prstGeom prst="rect">
            <a:avLst/>
          </a:prstGeom>
        </p:spPr>
        <p:txBody>
          <a:bodyPr lIns="0" tIns="0" rIns="0" bIns="0" rtlCol="0" anchor="t">
            <a:spAutoFit/>
          </a:bodyPr>
          <a:lstStyle/>
          <a:p>
            <a:pPr algn="l">
              <a:lnSpc>
                <a:spcPts val="8494"/>
              </a:lnSpc>
            </a:pPr>
            <a:r>
              <a:rPr lang="en-US" sz="7078" spc="261">
                <a:solidFill>
                  <a:srgbClr val="000000"/>
                </a:solidFill>
                <a:latin typeface="League Spartan"/>
                <a:ea typeface="League Spartan"/>
                <a:cs typeface="League Spartan"/>
                <a:sym typeface="League Spartan"/>
              </a:rPr>
              <a:t>ELECTRIC FLUX, DISPLACEMENT, AND DIELECTRIC RESPONSE</a:t>
            </a:r>
          </a:p>
        </p:txBody>
      </p:sp>
      <p:sp>
        <p:nvSpPr>
          <p:cNvPr id="3" name="Freeform 3"/>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341691" y="8993188"/>
            <a:ext cx="2420057" cy="462011"/>
          </a:xfrm>
          <a:custGeom>
            <a:avLst/>
            <a:gdLst/>
            <a:ahLst/>
            <a:cxnLst/>
            <a:rect l="l" t="t" r="r" b="b"/>
            <a:pathLst>
              <a:path w="2420057" h="462011">
                <a:moveTo>
                  <a:pt x="0" y="0"/>
                </a:moveTo>
                <a:lnTo>
                  <a:pt x="2420058" y="0"/>
                </a:lnTo>
                <a:lnTo>
                  <a:pt x="2420058" y="462010"/>
                </a:lnTo>
                <a:lnTo>
                  <a:pt x="0" y="462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30722" y="981075"/>
            <a:ext cx="5706106" cy="407640"/>
          </a:xfrm>
          <a:prstGeom prst="rect">
            <a:avLst/>
          </a:prstGeom>
        </p:spPr>
        <p:txBody>
          <a:bodyPr lIns="0" tIns="0" rIns="0" bIns="0" rtlCol="0" anchor="t">
            <a:spAutoFit/>
          </a:bodyPr>
          <a:lstStyle/>
          <a:p>
            <a:pPr algn="l">
              <a:lnSpc>
                <a:spcPts val="3327"/>
              </a:lnSpc>
              <a:spcBef>
                <a:spcPct val="0"/>
              </a:spcBef>
            </a:pPr>
            <a:r>
              <a:rPr lang="en-US" sz="2376" spc="674" dirty="0">
                <a:solidFill>
                  <a:srgbClr val="000000"/>
                </a:solidFill>
                <a:latin typeface="Open Sans"/>
                <a:ea typeface="Open Sans"/>
                <a:cs typeface="Open Sans"/>
                <a:sym typeface="Open Sans"/>
              </a:rPr>
              <a:t>ASSUIT UNIVERSITY</a:t>
            </a:r>
          </a:p>
        </p:txBody>
      </p:sp>
      <p:sp>
        <p:nvSpPr>
          <p:cNvPr id="6" name="TextBox 6"/>
          <p:cNvSpPr txBox="1"/>
          <p:nvPr/>
        </p:nvSpPr>
        <p:spPr>
          <a:xfrm>
            <a:off x="1107923" y="7070956"/>
            <a:ext cx="5351705" cy="467487"/>
          </a:xfrm>
          <a:prstGeom prst="rect">
            <a:avLst/>
          </a:prstGeom>
        </p:spPr>
        <p:txBody>
          <a:bodyPr lIns="0" tIns="0" rIns="0" bIns="0" rtlCol="0" anchor="t">
            <a:spAutoFit/>
          </a:bodyPr>
          <a:lstStyle/>
          <a:p>
            <a:pPr algn="l">
              <a:lnSpc>
                <a:spcPts val="3890"/>
              </a:lnSpc>
              <a:spcBef>
                <a:spcPct val="0"/>
              </a:spcBef>
            </a:pPr>
            <a:r>
              <a:rPr lang="en-US" sz="2778" spc="225">
                <a:solidFill>
                  <a:srgbClr val="000000"/>
                </a:solidFill>
                <a:latin typeface="Open Sans"/>
                <a:ea typeface="Open Sans"/>
                <a:cs typeface="Open Sans"/>
                <a:sym typeface="Open Sans"/>
              </a:rPr>
              <a:t>By</a:t>
            </a:r>
          </a:p>
        </p:txBody>
      </p:sp>
      <p:sp>
        <p:nvSpPr>
          <p:cNvPr id="7" name="TextBox 7"/>
          <p:cNvSpPr txBox="1"/>
          <p:nvPr/>
        </p:nvSpPr>
        <p:spPr>
          <a:xfrm>
            <a:off x="4724400" y="7531079"/>
            <a:ext cx="4157777" cy="605935"/>
          </a:xfrm>
          <a:prstGeom prst="rect">
            <a:avLst/>
          </a:prstGeom>
        </p:spPr>
        <p:txBody>
          <a:bodyPr wrap="square" lIns="0" tIns="0" rIns="0" bIns="0" rtlCol="0" anchor="t">
            <a:spAutoFit/>
          </a:bodyPr>
          <a:lstStyle/>
          <a:p>
            <a:pPr algn="ctr">
              <a:lnSpc>
                <a:spcPts val="4900"/>
              </a:lnSpc>
              <a:spcBef>
                <a:spcPct val="0"/>
              </a:spcBef>
            </a:pPr>
            <a:r>
              <a:rPr lang="en-US" sz="3500" b="1" spc="98" dirty="0">
                <a:solidFill>
                  <a:srgbClr val="000000"/>
                </a:solidFill>
                <a:latin typeface="League Spartan"/>
                <a:ea typeface="League Spartan"/>
                <a:cs typeface="League Spartan"/>
                <a:sym typeface="League Spartan"/>
              </a:rPr>
              <a:t> JANA SAYED</a:t>
            </a:r>
          </a:p>
        </p:txBody>
      </p:sp>
      <p:sp>
        <p:nvSpPr>
          <p:cNvPr id="8" name="TextBox 8"/>
          <p:cNvSpPr txBox="1"/>
          <p:nvPr/>
        </p:nvSpPr>
        <p:spPr>
          <a:xfrm>
            <a:off x="746853" y="9254127"/>
            <a:ext cx="4708078" cy="605935"/>
          </a:xfrm>
          <a:prstGeom prst="rect">
            <a:avLst/>
          </a:prstGeom>
        </p:spPr>
        <p:txBody>
          <a:bodyPr wrap="square" lIns="0" tIns="0" rIns="0" bIns="0" rtlCol="0" anchor="t">
            <a:spAutoFit/>
          </a:bodyPr>
          <a:lstStyle/>
          <a:p>
            <a:pPr algn="ctr">
              <a:lnSpc>
                <a:spcPts val="4900"/>
              </a:lnSpc>
              <a:spcBef>
                <a:spcPct val="0"/>
              </a:spcBef>
            </a:pPr>
            <a:r>
              <a:rPr lang="en-US" sz="3500" spc="98" dirty="0">
                <a:solidFill>
                  <a:srgbClr val="000000"/>
                </a:solidFill>
                <a:latin typeface="League Spartan"/>
                <a:ea typeface="League Spartan"/>
                <a:cs typeface="League Spartan"/>
                <a:sym typeface="League Spartan"/>
              </a:rPr>
              <a:t>MARIAM AHMED</a:t>
            </a:r>
          </a:p>
        </p:txBody>
      </p:sp>
      <p:sp>
        <p:nvSpPr>
          <p:cNvPr id="9" name="TextBox 9"/>
          <p:cNvSpPr txBox="1"/>
          <p:nvPr/>
        </p:nvSpPr>
        <p:spPr>
          <a:xfrm>
            <a:off x="7614526" y="8387253"/>
            <a:ext cx="7015873" cy="605935"/>
          </a:xfrm>
          <a:prstGeom prst="rect">
            <a:avLst/>
          </a:prstGeom>
        </p:spPr>
        <p:txBody>
          <a:bodyPr wrap="square" lIns="0" tIns="0" rIns="0" bIns="0" rtlCol="0" anchor="t">
            <a:spAutoFit/>
          </a:bodyPr>
          <a:lstStyle/>
          <a:p>
            <a:pPr algn="ctr">
              <a:lnSpc>
                <a:spcPts val="4900"/>
              </a:lnSpc>
              <a:spcBef>
                <a:spcPct val="0"/>
              </a:spcBef>
            </a:pPr>
            <a:r>
              <a:rPr lang="en-US" sz="3500" spc="98" dirty="0">
                <a:solidFill>
                  <a:srgbClr val="000000"/>
                </a:solidFill>
                <a:latin typeface="League Spartan"/>
                <a:ea typeface="League Spartan"/>
                <a:cs typeface="League Spartan"/>
                <a:sym typeface="League Spartan"/>
              </a:rPr>
              <a:t>FATMA ALZAHRAA IBRAHIM</a:t>
            </a:r>
          </a:p>
        </p:txBody>
      </p:sp>
      <p:sp>
        <p:nvSpPr>
          <p:cNvPr id="10" name="TextBox 10"/>
          <p:cNvSpPr txBox="1"/>
          <p:nvPr/>
        </p:nvSpPr>
        <p:spPr>
          <a:xfrm>
            <a:off x="7470206" y="9234726"/>
            <a:ext cx="3505114" cy="605935"/>
          </a:xfrm>
          <a:prstGeom prst="rect">
            <a:avLst/>
          </a:prstGeom>
        </p:spPr>
        <p:txBody>
          <a:bodyPr wrap="square" lIns="0" tIns="0" rIns="0" bIns="0" rtlCol="0" anchor="t">
            <a:spAutoFit/>
          </a:bodyPr>
          <a:lstStyle/>
          <a:p>
            <a:pPr algn="ctr">
              <a:lnSpc>
                <a:spcPts val="4900"/>
              </a:lnSpc>
              <a:spcBef>
                <a:spcPct val="0"/>
              </a:spcBef>
            </a:pPr>
            <a:r>
              <a:rPr lang="en-US" sz="3500" spc="98" dirty="0">
                <a:solidFill>
                  <a:srgbClr val="000000"/>
                </a:solidFill>
                <a:latin typeface="League Spartan"/>
                <a:ea typeface="League Spartan"/>
                <a:cs typeface="League Spartan"/>
                <a:sym typeface="League Spartan"/>
              </a:rPr>
              <a:t>LOJIEN DIAA</a:t>
            </a:r>
          </a:p>
        </p:txBody>
      </p:sp>
      <p:sp>
        <p:nvSpPr>
          <p:cNvPr id="11" name="TextBox 11"/>
          <p:cNvSpPr txBox="1"/>
          <p:nvPr/>
        </p:nvSpPr>
        <p:spPr>
          <a:xfrm>
            <a:off x="746853" y="8424982"/>
            <a:ext cx="6617748" cy="605935"/>
          </a:xfrm>
          <a:prstGeom prst="rect">
            <a:avLst/>
          </a:prstGeom>
        </p:spPr>
        <p:txBody>
          <a:bodyPr wrap="square" lIns="0" tIns="0" rIns="0" bIns="0" rtlCol="0" anchor="t">
            <a:spAutoFit/>
          </a:bodyPr>
          <a:lstStyle/>
          <a:p>
            <a:pPr algn="ctr">
              <a:lnSpc>
                <a:spcPts val="4900"/>
              </a:lnSpc>
              <a:spcBef>
                <a:spcPct val="0"/>
              </a:spcBef>
            </a:pPr>
            <a:r>
              <a:rPr lang="en-US" sz="3500" spc="98" dirty="0">
                <a:solidFill>
                  <a:srgbClr val="000000"/>
                </a:solidFill>
                <a:latin typeface="League Spartan"/>
                <a:ea typeface="League Spartan"/>
                <a:cs typeface="League Spartan"/>
                <a:sym typeface="League Spartan"/>
              </a:rPr>
              <a:t>MARIAM ABULMAWAHEB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Freeform 2"/>
          <p:cNvSpPr/>
          <p:nvPr/>
        </p:nvSpPr>
        <p:spPr>
          <a:xfrm>
            <a:off x="2179828" y="2684539"/>
            <a:ext cx="3429181" cy="386562"/>
          </a:xfrm>
          <a:custGeom>
            <a:avLst/>
            <a:gdLst/>
            <a:ahLst/>
            <a:cxnLst/>
            <a:rect l="l" t="t" r="r" b="b"/>
            <a:pathLst>
              <a:path w="3429181" h="386562">
                <a:moveTo>
                  <a:pt x="0" y="0"/>
                </a:moveTo>
                <a:lnTo>
                  <a:pt x="3429182" y="0"/>
                </a:lnTo>
                <a:lnTo>
                  <a:pt x="3429182" y="386562"/>
                </a:lnTo>
                <a:lnTo>
                  <a:pt x="0" y="386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511070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0985984" y="3752572"/>
            <a:ext cx="7010070" cy="5257553"/>
          </a:xfrm>
          <a:custGeom>
            <a:avLst/>
            <a:gdLst/>
            <a:ahLst/>
            <a:cxnLst/>
            <a:rect l="l" t="t" r="r" b="b"/>
            <a:pathLst>
              <a:path w="7010070" h="5257553">
                <a:moveTo>
                  <a:pt x="0" y="0"/>
                </a:moveTo>
                <a:lnTo>
                  <a:pt x="7010070" y="0"/>
                </a:lnTo>
                <a:lnTo>
                  <a:pt x="7010070" y="5257553"/>
                </a:lnTo>
                <a:lnTo>
                  <a:pt x="0" y="5257553"/>
                </a:lnTo>
                <a:lnTo>
                  <a:pt x="0" y="0"/>
                </a:lnTo>
                <a:close/>
              </a:path>
            </a:pathLst>
          </a:custGeom>
          <a:blipFill>
            <a:blip r:embed="rId4"/>
            <a:stretch>
              <a:fillRect/>
            </a:stretch>
          </a:blipFill>
        </p:spPr>
      </p:sp>
      <mc:AlternateContent xmlns:mc="http://schemas.openxmlformats.org/markup-compatibility/2006" xmlns:a14="http://schemas.microsoft.com/office/drawing/2010/main">
        <mc:Choice Requires="a14">
          <p:sp>
            <p:nvSpPr>
              <p:cNvPr id="5" name="TextBox 5"/>
              <p:cNvSpPr txBox="1"/>
              <p:nvPr/>
            </p:nvSpPr>
            <p:spPr>
              <a:xfrm>
                <a:off x="1977238" y="3125704"/>
                <a:ext cx="8626075" cy="6936771"/>
              </a:xfrm>
              <a:prstGeom prst="rect">
                <a:avLst/>
              </a:prstGeom>
            </p:spPr>
            <p:txBody>
              <a:bodyPr lIns="0" tIns="0" rIns="0" bIns="0" rtlCol="0" anchor="t">
                <a:spAutoFit/>
              </a:bodyPr>
              <a:lstStyle/>
              <a:p>
                <a:pPr marL="453393" lvl="1" indent="-226697" algn="just">
                  <a:lnSpc>
                    <a:spcPts val="4200"/>
                  </a:lnSpc>
                  <a:buFont typeface="Arial"/>
                  <a:buChar char="•"/>
                </a:pPr>
                <a:r>
                  <a:rPr lang="en-US" sz="2100" b="1" dirty="0">
                    <a:solidFill>
                      <a:srgbClr val="FFFFFF"/>
                    </a:solidFill>
                    <a:latin typeface="Open Sans Bold"/>
                    <a:ea typeface="Open Sans Bold"/>
                    <a:cs typeface="Open Sans Bold"/>
                    <a:sym typeface="Open Sans Bold"/>
                  </a:rPr>
                  <a:t>A point charge influences space in all directions equally. As distance </a:t>
                </a:r>
                <a:r>
                  <a:rPr lang="en-US" sz="2100" b="1" dirty="0">
                    <a:solidFill>
                      <a:schemeClr val="bg1"/>
                    </a:solidFill>
                    <a:latin typeface="Open Sans Bold"/>
                    <a:ea typeface="Open Sans Bold"/>
                    <a:cs typeface="Open Sans Bold"/>
                    <a:sym typeface="Open Sans Bold"/>
                  </a:rPr>
                  <a:t>increases, this influence spreads over a larger spherical area .</a:t>
                </a:r>
              </a:p>
              <a:p>
                <a:pPr marL="453393" lvl="1" indent="-226697" algn="just">
                  <a:lnSpc>
                    <a:spcPts val="4200"/>
                  </a:lnSpc>
                  <a:buFont typeface="Arial"/>
                  <a:buChar char="•"/>
                </a:pPr>
                <a:r>
                  <a:rPr lang="en-US" sz="2100" b="1" dirty="0">
                    <a:solidFill>
                      <a:schemeClr val="bg1"/>
                    </a:solidFill>
                    <a:latin typeface="Open Sans Bold"/>
                    <a:ea typeface="Open Sans Bold"/>
                    <a:cs typeface="Open Sans Bold"/>
                    <a:sym typeface="Open Sans Bold"/>
                  </a:rPr>
                  <a:t>Since the total “effect” of the charge is the same, spreading it over a larger area makes the field weaker per unit area.</a:t>
                </a:r>
              </a:p>
              <a:p>
                <a:pPr marL="453393" lvl="1" indent="-226697" algn="just">
                  <a:lnSpc>
                    <a:spcPts val="4200"/>
                  </a:lnSpc>
                  <a:buFont typeface="Arial"/>
                  <a:buChar char="•"/>
                </a:pPr>
                <a:r>
                  <a:rPr lang="en-US" sz="2100" b="1" dirty="0">
                    <a:solidFill>
                      <a:schemeClr val="bg1"/>
                    </a:solidFill>
                    <a:latin typeface="Open Sans Bold"/>
                    <a:ea typeface="Open Sans Bold"/>
                    <a:cs typeface="Open Sans Bold"/>
                    <a:sym typeface="Open Sans Bold"/>
                  </a:rPr>
                  <a:t>The Electric Field () from a point charge follows the Inverse Square Law. </a:t>
                </a:r>
              </a:p>
              <a:p>
                <a:pPr marL="453393" lvl="1" indent="-226697" algn="just">
                  <a:lnSpc>
                    <a:spcPts val="4200"/>
                  </a:lnSpc>
                  <a:buFont typeface="Arial"/>
                  <a:buChar char="•"/>
                </a:pPr>
                <a:r>
                  <a:rPr lang="en-US" sz="2100" b="1" dirty="0">
                    <a:solidFill>
                      <a:schemeClr val="bg1"/>
                    </a:solidFill>
                    <a:latin typeface="Open Sans Bold"/>
                    <a:ea typeface="Open Sans Bold"/>
                    <a:cs typeface="Open Sans Bold"/>
                    <a:sym typeface="Open Sans Bold"/>
                  </a:rPr>
                  <a:t>Force: </a:t>
                </a:r>
                <a:r>
                  <a:rPr lang="en-US" b="1" dirty="0">
                    <a:solidFill>
                      <a:schemeClr val="bg1"/>
                    </a:solidFill>
                  </a:rPr>
                  <a:t>:</a:t>
                </a:r>
                <a:r>
                  <a:rPr lang="en-US" dirty="0">
                    <a:solidFill>
                      <a:schemeClr val="bg1"/>
                    </a:solidFill>
                  </a:rPr>
                  <a:t> </a:t>
                </a:r>
                <a14:m>
                  <m:oMath xmlns:m="http://schemas.openxmlformats.org/officeDocument/2006/math">
                    <m:r>
                      <a:rPr lang="en-US" sz="2400" b="1" i="1">
                        <a:solidFill>
                          <a:schemeClr val="bg1"/>
                        </a:solidFill>
                        <a:latin typeface="Cambria Math" panose="02040503050406030204" pitchFamily="18" charset="0"/>
                      </a:rPr>
                      <m:t>𝑭</m:t>
                    </m:r>
                    <m:r>
                      <a:rPr lang="en-US" sz="2400" b="1" i="1">
                        <a:solidFill>
                          <a:schemeClr val="bg1"/>
                        </a:solidFill>
                        <a:latin typeface="Cambria Math" panose="02040503050406030204" pitchFamily="18" charset="0"/>
                      </a:rPr>
                      <m:t>=</m:t>
                    </m:r>
                    <m:f>
                      <m:fPr>
                        <m:ctrlPr>
                          <a:rPr lang="en-US" sz="2400" b="1" i="1">
                            <a:solidFill>
                              <a:schemeClr val="bg1"/>
                            </a:solidFill>
                            <a:latin typeface="Cambria Math" panose="02040503050406030204" pitchFamily="18" charset="0"/>
                          </a:rPr>
                        </m:ctrlPr>
                      </m:fPr>
                      <m:num>
                        <m:r>
                          <a:rPr lang="en-US" sz="2400" b="1" i="1">
                            <a:solidFill>
                              <a:schemeClr val="bg1"/>
                            </a:solidFill>
                            <a:latin typeface="Cambria Math" panose="02040503050406030204" pitchFamily="18" charset="0"/>
                          </a:rPr>
                          <m:t>𝒌</m:t>
                        </m:r>
                        <m:sSub>
                          <m:sSubPr>
                            <m:ctrlPr>
                              <a:rPr lang="en-US" sz="2400" b="1" i="1">
                                <a:solidFill>
                                  <a:schemeClr val="bg1"/>
                                </a:solidFill>
                                <a:latin typeface="Cambria Math" panose="02040503050406030204" pitchFamily="18" charset="0"/>
                              </a:rPr>
                            </m:ctrlPr>
                          </m:sSubPr>
                          <m:e>
                            <m:r>
                              <a:rPr lang="en-US" sz="2400" b="1" i="1">
                                <a:solidFill>
                                  <a:schemeClr val="bg1"/>
                                </a:solidFill>
                                <a:latin typeface="Cambria Math" panose="02040503050406030204" pitchFamily="18" charset="0"/>
                              </a:rPr>
                              <m:t>𝒒</m:t>
                            </m:r>
                          </m:e>
                          <m:sub>
                            <m:r>
                              <a:rPr lang="en-US" sz="2400" b="1" i="1">
                                <a:solidFill>
                                  <a:schemeClr val="bg1"/>
                                </a:solidFill>
                                <a:latin typeface="Cambria Math" panose="02040503050406030204" pitchFamily="18" charset="0"/>
                              </a:rPr>
                              <m:t>𝟏</m:t>
                            </m:r>
                            <m:r>
                              <a:rPr lang="en-US" sz="2400" b="1" i="1">
                                <a:solidFill>
                                  <a:schemeClr val="bg1"/>
                                </a:solidFill>
                                <a:latin typeface="Cambria Math" panose="02040503050406030204" pitchFamily="18" charset="0"/>
                              </a:rPr>
                              <m:t> </m:t>
                            </m:r>
                          </m:sub>
                        </m:sSub>
                        <m:sSub>
                          <m:sSubPr>
                            <m:ctrlPr>
                              <a:rPr lang="en-US" sz="2400" b="1" i="1">
                                <a:solidFill>
                                  <a:schemeClr val="bg1"/>
                                </a:solidFill>
                                <a:latin typeface="Cambria Math" panose="02040503050406030204" pitchFamily="18" charset="0"/>
                              </a:rPr>
                            </m:ctrlPr>
                          </m:sSubPr>
                          <m:e>
                            <m:r>
                              <a:rPr lang="en-US" sz="2400" b="1" i="1">
                                <a:solidFill>
                                  <a:schemeClr val="bg1"/>
                                </a:solidFill>
                                <a:latin typeface="Cambria Math" panose="02040503050406030204" pitchFamily="18" charset="0"/>
                              </a:rPr>
                              <m:t>𝒒</m:t>
                            </m:r>
                          </m:e>
                          <m:sub>
                            <m:r>
                              <a:rPr lang="en-US" sz="2400" b="1" i="1">
                                <a:solidFill>
                                  <a:schemeClr val="bg1"/>
                                </a:solidFill>
                                <a:latin typeface="Cambria Math" panose="02040503050406030204" pitchFamily="18" charset="0"/>
                              </a:rPr>
                              <m:t>𝟐</m:t>
                            </m:r>
                          </m:sub>
                        </m:sSub>
                      </m:num>
                      <m:den>
                        <m:sSup>
                          <m:sSupPr>
                            <m:ctrlPr>
                              <a:rPr lang="en-US" sz="2400" b="1" i="1">
                                <a:solidFill>
                                  <a:schemeClr val="bg1"/>
                                </a:solidFill>
                                <a:latin typeface="Cambria Math" panose="02040503050406030204" pitchFamily="18" charset="0"/>
                              </a:rPr>
                            </m:ctrlPr>
                          </m:sSupPr>
                          <m:e>
                            <m:r>
                              <a:rPr lang="en-US" sz="2400" b="1" i="1">
                                <a:solidFill>
                                  <a:schemeClr val="bg1"/>
                                </a:solidFill>
                                <a:latin typeface="Cambria Math" panose="02040503050406030204" pitchFamily="18" charset="0"/>
                              </a:rPr>
                              <m:t>𝒓</m:t>
                            </m:r>
                          </m:e>
                          <m:sup>
                            <m:r>
                              <a:rPr lang="en-US" sz="2400" b="1" i="1">
                                <a:solidFill>
                                  <a:schemeClr val="bg1"/>
                                </a:solidFill>
                                <a:latin typeface="Cambria Math" panose="02040503050406030204" pitchFamily="18" charset="0"/>
                              </a:rPr>
                              <m:t>𝟐</m:t>
                            </m:r>
                          </m:sup>
                        </m:sSup>
                      </m:den>
                    </m:f>
                  </m:oMath>
                </a14:m>
                <a:endParaRPr lang="en-US" sz="2400" b="1" dirty="0">
                  <a:solidFill>
                    <a:srgbClr val="FFFFFF"/>
                  </a:solidFill>
                  <a:latin typeface="Open Sans Bold"/>
                  <a:ea typeface="Open Sans Bold"/>
                  <a:cs typeface="Open Sans Bold"/>
                  <a:sym typeface="Open Sans Bold"/>
                </a:endParaRPr>
              </a:p>
              <a:p>
                <a:pPr marL="453393" lvl="1" indent="-226697" algn="just">
                  <a:lnSpc>
                    <a:spcPts val="4200"/>
                  </a:lnSpc>
                  <a:buFont typeface="Arial"/>
                  <a:buChar char="•"/>
                </a:pPr>
                <a:r>
                  <a:rPr lang="en-US" sz="2100" b="1" dirty="0">
                    <a:solidFill>
                      <a:srgbClr val="FFFFFF"/>
                    </a:solidFill>
                    <a:latin typeface="Open Sans Bold"/>
                    <a:ea typeface="Open Sans Bold"/>
                    <a:cs typeface="Open Sans Bold"/>
                    <a:sym typeface="Open Sans Bold"/>
                  </a:rPr>
                  <a:t>Intensity: </a:t>
                </a:r>
                <a14:m>
                  <m:oMath xmlns:m="http://schemas.openxmlformats.org/officeDocument/2006/math">
                    <m:r>
                      <a:rPr lang="en-US" sz="2400" b="1" i="1" smtClean="0">
                        <a:solidFill>
                          <a:schemeClr val="bg1"/>
                        </a:solidFill>
                        <a:latin typeface="Cambria Math" panose="02040503050406030204" pitchFamily="18" charset="0"/>
                      </a:rPr>
                      <m:t>𝑬</m:t>
                    </m:r>
                    <m:r>
                      <a:rPr lang="en-US" sz="2400" b="1" i="1" smtClean="0">
                        <a:solidFill>
                          <a:schemeClr val="bg1"/>
                        </a:solidFill>
                        <a:latin typeface="Cambria Math" panose="02040503050406030204" pitchFamily="18" charset="0"/>
                      </a:rPr>
                      <m:t>=</m:t>
                    </m:r>
                    <m:f>
                      <m:fPr>
                        <m:ctrlPr>
                          <a:rPr lang="en-US" sz="2400" b="1" i="1">
                            <a:solidFill>
                              <a:schemeClr val="bg1"/>
                            </a:solidFill>
                            <a:latin typeface="Cambria Math" panose="02040503050406030204" pitchFamily="18" charset="0"/>
                          </a:rPr>
                        </m:ctrlPr>
                      </m:fPr>
                      <m:num>
                        <m:r>
                          <a:rPr lang="en-US" sz="2400" b="1" i="1">
                            <a:solidFill>
                              <a:schemeClr val="bg1"/>
                            </a:solidFill>
                            <a:latin typeface="Cambria Math" panose="02040503050406030204" pitchFamily="18" charset="0"/>
                          </a:rPr>
                          <m:t>𝑭</m:t>
                        </m:r>
                      </m:num>
                      <m:den>
                        <m:r>
                          <a:rPr lang="en-US" sz="2400" b="1" i="1">
                            <a:solidFill>
                              <a:schemeClr val="bg1"/>
                            </a:solidFill>
                            <a:latin typeface="Cambria Math" panose="02040503050406030204" pitchFamily="18" charset="0"/>
                          </a:rPr>
                          <m:t>𝒒</m:t>
                        </m:r>
                      </m:den>
                    </m:f>
                    <m:r>
                      <a:rPr lang="en-US" sz="2400" b="1" i="1">
                        <a:solidFill>
                          <a:schemeClr val="bg1"/>
                        </a:solidFill>
                        <a:latin typeface="Cambria Math" panose="02040503050406030204" pitchFamily="18" charset="0"/>
                      </a:rPr>
                      <m:t>=</m:t>
                    </m:r>
                    <m:f>
                      <m:fPr>
                        <m:ctrlPr>
                          <a:rPr lang="en-US" sz="2400" b="1" i="1">
                            <a:solidFill>
                              <a:schemeClr val="bg1"/>
                            </a:solidFill>
                            <a:latin typeface="Cambria Math" panose="02040503050406030204" pitchFamily="18" charset="0"/>
                          </a:rPr>
                        </m:ctrlPr>
                      </m:fPr>
                      <m:num>
                        <m:r>
                          <a:rPr lang="en-US" sz="2400" b="1" i="1">
                            <a:solidFill>
                              <a:schemeClr val="bg1"/>
                            </a:solidFill>
                            <a:latin typeface="Cambria Math" panose="02040503050406030204" pitchFamily="18" charset="0"/>
                          </a:rPr>
                          <m:t>𝒌𝒒</m:t>
                        </m:r>
                      </m:num>
                      <m:den>
                        <m:sSup>
                          <m:sSupPr>
                            <m:ctrlPr>
                              <a:rPr lang="en-US" sz="2400" b="1" i="1">
                                <a:solidFill>
                                  <a:schemeClr val="bg1"/>
                                </a:solidFill>
                                <a:latin typeface="Cambria Math" panose="02040503050406030204" pitchFamily="18" charset="0"/>
                              </a:rPr>
                            </m:ctrlPr>
                          </m:sSupPr>
                          <m:e>
                            <m:r>
                              <a:rPr lang="en-US" sz="2400" b="1" i="1">
                                <a:solidFill>
                                  <a:schemeClr val="bg1"/>
                                </a:solidFill>
                                <a:latin typeface="Cambria Math" panose="02040503050406030204" pitchFamily="18" charset="0"/>
                              </a:rPr>
                              <m:t>𝒓</m:t>
                            </m:r>
                          </m:e>
                          <m:sup>
                            <m:r>
                              <a:rPr lang="en-US" sz="2400" b="1" i="1">
                                <a:solidFill>
                                  <a:schemeClr val="bg1"/>
                                </a:solidFill>
                                <a:latin typeface="Cambria Math" panose="02040503050406030204" pitchFamily="18" charset="0"/>
                              </a:rPr>
                              <m:t>𝟐</m:t>
                            </m:r>
                          </m:sup>
                        </m:sSup>
                      </m:den>
                    </m:f>
                  </m:oMath>
                </a14:m>
                <a:endParaRPr lang="en-US" sz="2400" b="1" dirty="0">
                  <a:solidFill>
                    <a:srgbClr val="FFFFFF"/>
                  </a:solidFill>
                  <a:latin typeface="Open Sans Bold"/>
                  <a:ea typeface="Open Sans Bold"/>
                  <a:cs typeface="Open Sans Bold"/>
                  <a:sym typeface="Open Sans Bold"/>
                </a:endParaRPr>
              </a:p>
              <a:p>
                <a:pPr marL="453393" lvl="1" indent="-226697" algn="just">
                  <a:lnSpc>
                    <a:spcPts val="4200"/>
                  </a:lnSpc>
                  <a:spcBef>
                    <a:spcPct val="0"/>
                  </a:spcBef>
                  <a:buFont typeface="Arial"/>
                  <a:buChar char="•"/>
                </a:pPr>
                <a:r>
                  <a:rPr lang="en-US" sz="2100" b="1" dirty="0">
                    <a:solidFill>
                      <a:srgbClr val="FFFFFF"/>
                    </a:solidFill>
                    <a:latin typeface="Open Sans Bold"/>
                    <a:ea typeface="Open Sans Bold"/>
                    <a:cs typeface="Open Sans Bold"/>
                    <a:sym typeface="Open Sans Bold"/>
                  </a:rPr>
                  <a:t>Proportionality: As the distance (</a:t>
                </a:r>
                <a14:m>
                  <m:oMath xmlns:m="http://schemas.openxmlformats.org/officeDocument/2006/math">
                    <m:r>
                      <a:rPr lang="en-US" sz="2100" b="1" i="1" smtClean="0">
                        <a:solidFill>
                          <a:srgbClr val="FFFFFF"/>
                        </a:solidFill>
                        <a:latin typeface="Cambria Math" panose="02040503050406030204" pitchFamily="18" charset="0"/>
                        <a:ea typeface="Open Sans Bold"/>
                        <a:cs typeface="Open Sans Bold"/>
                        <a:sym typeface="Open Sans Bold"/>
                      </a:rPr>
                      <m:t>𝒓</m:t>
                    </m:r>
                  </m:oMath>
                </a14:m>
                <a:r>
                  <a:rPr lang="en-US" sz="2100" b="1" dirty="0">
                    <a:solidFill>
                      <a:srgbClr val="FFFFFF"/>
                    </a:solidFill>
                    <a:latin typeface="Open Sans Bold"/>
                    <a:ea typeface="Open Sans Bold"/>
                    <a:cs typeface="Open Sans Bold"/>
                    <a:sym typeface="Open Sans Bold"/>
                  </a:rPr>
                  <a:t>) doubles, the area of the imaginary sphere surrounding the charge increases by a factor of 4 (</a:t>
                </a:r>
                <a14:m>
                  <m:oMath xmlns:m="http://schemas.openxmlformats.org/officeDocument/2006/math">
                    <m:r>
                      <a:rPr lang="en-US" sz="2400" b="1" i="1" smtClean="0">
                        <a:solidFill>
                          <a:schemeClr val="bg1"/>
                        </a:solidFill>
                        <a:latin typeface="Cambria Math" panose="02040503050406030204" pitchFamily="18" charset="0"/>
                      </a:rPr>
                      <m:t>𝑨</m:t>
                    </m:r>
                    <m:r>
                      <a:rPr lang="en-US" sz="2400" b="1" i="1" smtClean="0">
                        <a:solidFill>
                          <a:schemeClr val="bg1"/>
                        </a:solidFill>
                        <a:latin typeface="Cambria Math" panose="02040503050406030204" pitchFamily="18" charset="0"/>
                      </a:rPr>
                      <m:t>=</m:t>
                    </m:r>
                    <m:r>
                      <a:rPr lang="en-US" sz="2400" b="1" i="1" smtClean="0">
                        <a:solidFill>
                          <a:schemeClr val="bg1"/>
                        </a:solidFill>
                        <a:latin typeface="Cambria Math" panose="02040503050406030204" pitchFamily="18" charset="0"/>
                      </a:rPr>
                      <m:t>𝟒</m:t>
                    </m:r>
                    <m:r>
                      <a:rPr lang="en-US" sz="2400" b="1" i="1" smtClean="0">
                        <a:solidFill>
                          <a:schemeClr val="bg1"/>
                        </a:solidFill>
                        <a:latin typeface="Cambria Math" panose="02040503050406030204" pitchFamily="18" charset="0"/>
                      </a:rPr>
                      <m:t>𝝅</m:t>
                    </m:r>
                    <m:sSup>
                      <m:sSupPr>
                        <m:ctrlPr>
                          <a:rPr lang="en-US" sz="2400" b="1" i="1">
                            <a:solidFill>
                              <a:schemeClr val="bg1"/>
                            </a:solidFill>
                            <a:latin typeface="Cambria Math" panose="02040503050406030204" pitchFamily="18" charset="0"/>
                          </a:rPr>
                        </m:ctrlPr>
                      </m:sSupPr>
                      <m:e>
                        <m:r>
                          <a:rPr lang="en-US" sz="2400" b="1" i="1">
                            <a:solidFill>
                              <a:schemeClr val="bg1"/>
                            </a:solidFill>
                            <a:latin typeface="Cambria Math" panose="02040503050406030204" pitchFamily="18" charset="0"/>
                          </a:rPr>
                          <m:t>𝒓</m:t>
                        </m:r>
                      </m:e>
                      <m:sup>
                        <m:r>
                          <a:rPr lang="en-US" sz="2400" b="1" i="1">
                            <a:solidFill>
                              <a:schemeClr val="bg1"/>
                            </a:solidFill>
                            <a:latin typeface="Cambria Math" panose="02040503050406030204" pitchFamily="18" charset="0"/>
                          </a:rPr>
                          <m:t>𝟐</m:t>
                        </m:r>
                      </m:sup>
                    </m:sSup>
                  </m:oMath>
                </a14:m>
                <a:r>
                  <a:rPr lang="en-US" sz="2100" b="1" dirty="0">
                    <a:solidFill>
                      <a:srgbClr val="FFFFFF"/>
                    </a:solidFill>
                    <a:latin typeface="Open Sans Bold"/>
                    <a:ea typeface="Open Sans Bold"/>
                    <a:cs typeface="Open Sans Bold"/>
                    <a:sym typeface="Open Sans Bold"/>
                  </a:rPr>
                  <a:t>), causing the field intensity to drop to 1/4.</a:t>
                </a:r>
              </a:p>
            </p:txBody>
          </p:sp>
        </mc:Choice>
        <mc:Fallback xmlns="">
          <p:sp>
            <p:nvSpPr>
              <p:cNvPr id="5" name="TextBox 5"/>
              <p:cNvSpPr txBox="1">
                <a:spLocks noRot="1" noChangeAspect="1" noMove="1" noResize="1" noEditPoints="1" noAdjustHandles="1" noChangeArrowheads="1" noChangeShapeType="1" noTextEdit="1"/>
              </p:cNvSpPr>
              <p:nvPr/>
            </p:nvSpPr>
            <p:spPr>
              <a:xfrm>
                <a:off x="1977238" y="3125704"/>
                <a:ext cx="8626075" cy="6936771"/>
              </a:xfrm>
              <a:prstGeom prst="rect">
                <a:avLst/>
              </a:prstGeom>
              <a:blipFill>
                <a:blip r:embed="rId5"/>
                <a:stretch>
                  <a:fillRect r="-1908" b="-1406"/>
                </a:stretch>
              </a:blipFill>
            </p:spPr>
            <p:txBody>
              <a:bodyPr/>
              <a:lstStyle/>
              <a:p>
                <a:r>
                  <a:rPr lang="en-US">
                    <a:noFill/>
                  </a:rPr>
                  <a:t> </a:t>
                </a:r>
              </a:p>
            </p:txBody>
          </p:sp>
        </mc:Fallback>
      </mc:AlternateContent>
      <p:sp>
        <p:nvSpPr>
          <p:cNvPr id="6" name="TextBox 6"/>
          <p:cNvSpPr txBox="1"/>
          <p:nvPr/>
        </p:nvSpPr>
        <p:spPr>
          <a:xfrm>
            <a:off x="2179828" y="403623"/>
            <a:ext cx="11126128" cy="2280916"/>
          </a:xfrm>
          <a:prstGeom prst="rect">
            <a:avLst/>
          </a:prstGeom>
        </p:spPr>
        <p:txBody>
          <a:bodyPr lIns="0" tIns="0" rIns="0" bIns="0" rtlCol="0" anchor="t">
            <a:spAutoFit/>
          </a:bodyPr>
          <a:lstStyle/>
          <a:p>
            <a:pPr marL="0" lvl="0" indent="0" algn="l">
              <a:lnSpc>
                <a:spcPts val="9205"/>
              </a:lnSpc>
              <a:spcBef>
                <a:spcPct val="0"/>
              </a:spcBef>
            </a:pPr>
            <a:r>
              <a:rPr lang="en-US" sz="6575" spc="184">
                <a:solidFill>
                  <a:srgbClr val="FFFFFF"/>
                </a:solidFill>
                <a:latin typeface="League Spartan"/>
                <a:ea typeface="League Spartan"/>
                <a:cs typeface="League Spartan"/>
                <a:sym typeface="League Spartan"/>
              </a:rPr>
              <a:t>EL</a:t>
            </a:r>
            <a:r>
              <a:rPr lang="en-US" sz="6575" b="1" u="none" strike="noStrike" spc="184">
                <a:solidFill>
                  <a:srgbClr val="FFFFFF"/>
                </a:solidFill>
                <a:latin typeface="League Spartan"/>
                <a:ea typeface="League Spartan"/>
                <a:cs typeface="League Spartan"/>
                <a:sym typeface="League Spartan"/>
              </a:rPr>
              <a:t>ECTRIC FIELD AND DISTANCE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Freeform 2"/>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028700" y="2133486"/>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523286" y="3952543"/>
            <a:ext cx="6921213" cy="4125043"/>
          </a:xfrm>
          <a:custGeom>
            <a:avLst/>
            <a:gdLst/>
            <a:ahLst/>
            <a:cxnLst/>
            <a:rect l="l" t="t" r="r" b="b"/>
            <a:pathLst>
              <a:path w="6921213" h="4125043">
                <a:moveTo>
                  <a:pt x="0" y="0"/>
                </a:moveTo>
                <a:lnTo>
                  <a:pt x="6921213" y="0"/>
                </a:lnTo>
                <a:lnTo>
                  <a:pt x="6921213" y="4125043"/>
                </a:lnTo>
                <a:lnTo>
                  <a:pt x="0" y="4125043"/>
                </a:lnTo>
                <a:lnTo>
                  <a:pt x="0" y="0"/>
                </a:lnTo>
                <a:close/>
              </a:path>
            </a:pathLst>
          </a:custGeom>
          <a:blipFill>
            <a:blip r:embed="rId4"/>
            <a:stretch>
              <a:fillRect/>
            </a:stretch>
          </a:blipFill>
        </p:spPr>
      </p:sp>
      <p:sp>
        <p:nvSpPr>
          <p:cNvPr id="5" name="TextBox 5"/>
          <p:cNvSpPr txBox="1"/>
          <p:nvPr/>
        </p:nvSpPr>
        <p:spPr>
          <a:xfrm>
            <a:off x="1028700" y="500257"/>
            <a:ext cx="12892189" cy="1633229"/>
          </a:xfrm>
          <a:prstGeom prst="rect">
            <a:avLst/>
          </a:prstGeom>
        </p:spPr>
        <p:txBody>
          <a:bodyPr lIns="0" tIns="0" rIns="0" bIns="0" rtlCol="0" anchor="t">
            <a:spAutoFit/>
          </a:bodyPr>
          <a:lstStyle/>
          <a:p>
            <a:pPr marL="0" lvl="0" indent="0" algn="l">
              <a:lnSpc>
                <a:spcPts val="13404"/>
              </a:lnSpc>
              <a:spcBef>
                <a:spcPct val="0"/>
              </a:spcBef>
            </a:pPr>
            <a:r>
              <a:rPr lang="en-US" sz="9574" spc="268" dirty="0">
                <a:solidFill>
                  <a:srgbClr val="FFFFFF"/>
                </a:solidFill>
                <a:latin typeface="League Spartan"/>
                <a:ea typeface="League Spartan"/>
                <a:cs typeface="League Spartan"/>
                <a:sym typeface="League Spartan"/>
              </a:rPr>
              <a:t>E</a:t>
            </a:r>
            <a:r>
              <a:rPr lang="en-US" sz="9574" b="1" u="none" strike="noStrike" spc="268" dirty="0">
                <a:solidFill>
                  <a:srgbClr val="FFFFFF"/>
                </a:solidFill>
                <a:latin typeface="League Spartan"/>
                <a:ea typeface="League Spartan"/>
                <a:cs typeface="League Spartan"/>
                <a:sym typeface="League Spartan"/>
              </a:rPr>
              <a:t>LECTRIC FLUX</a:t>
            </a:r>
          </a:p>
        </p:txBody>
      </p:sp>
      <p:sp>
        <p:nvSpPr>
          <p:cNvPr id="6" name="TextBox 6"/>
          <p:cNvSpPr txBox="1"/>
          <p:nvPr/>
        </p:nvSpPr>
        <p:spPr>
          <a:xfrm>
            <a:off x="1028700" y="3596675"/>
            <a:ext cx="7545361" cy="4000903"/>
          </a:xfrm>
          <a:prstGeom prst="rect">
            <a:avLst/>
          </a:prstGeom>
        </p:spPr>
        <p:txBody>
          <a:bodyPr lIns="0" tIns="0" rIns="0" bIns="0" rtlCol="0" anchor="t">
            <a:spAutoFit/>
          </a:bodyPr>
          <a:lstStyle/>
          <a:p>
            <a:pPr algn="just">
              <a:lnSpc>
                <a:spcPts val="4465"/>
              </a:lnSpc>
            </a:pPr>
            <a:r>
              <a:rPr lang="en-US" sz="3189" dirty="0">
                <a:solidFill>
                  <a:srgbClr val="FFFFFF"/>
                </a:solidFill>
                <a:latin typeface="Open Sans"/>
                <a:ea typeface="Open Sans"/>
                <a:cs typeface="Open Sans"/>
                <a:sym typeface="Open Sans"/>
              </a:rPr>
              <a:t>Electric flux measures how much electric field passes through a given surface.</a:t>
            </a:r>
          </a:p>
          <a:p>
            <a:pPr algn="just">
              <a:lnSpc>
                <a:spcPts val="4465"/>
              </a:lnSpc>
              <a:spcBef>
                <a:spcPct val="0"/>
              </a:spcBef>
            </a:pPr>
            <a:r>
              <a:rPr lang="en-US" sz="3189" dirty="0">
                <a:solidFill>
                  <a:srgbClr val="FFFFFF"/>
                </a:solidFill>
                <a:latin typeface="Open Sans"/>
                <a:ea typeface="Open Sans"/>
                <a:cs typeface="Open Sans"/>
                <a:sym typeface="Open Sans"/>
              </a:rPr>
              <a:t>It is proportional to both the field strength and the surface area because a stronger field or larger area allows more field lines to pass through.</a:t>
            </a:r>
          </a:p>
        </p:txBody>
      </p:sp>
      <p:sp>
        <p:nvSpPr>
          <p:cNvPr id="7" name="TextBox 7"/>
          <p:cNvSpPr txBox="1"/>
          <p:nvPr/>
        </p:nvSpPr>
        <p:spPr>
          <a:xfrm>
            <a:off x="1028700" y="2796984"/>
            <a:ext cx="6177601" cy="580390"/>
          </a:xfrm>
          <a:prstGeom prst="rect">
            <a:avLst/>
          </a:prstGeom>
        </p:spPr>
        <p:txBody>
          <a:bodyPr lIns="0" tIns="0" rIns="0" bIns="0" rtlCol="0" anchor="t">
            <a:spAutoFit/>
          </a:bodyPr>
          <a:lstStyle/>
          <a:p>
            <a:pPr algn="l">
              <a:lnSpc>
                <a:spcPts val="4759"/>
              </a:lnSpc>
              <a:spcBef>
                <a:spcPct val="0"/>
              </a:spcBef>
            </a:pPr>
            <a:r>
              <a:rPr lang="en-US" sz="3399" b="1" dirty="0">
                <a:solidFill>
                  <a:srgbClr val="0097B2"/>
                </a:solidFill>
                <a:latin typeface="Open Sans Bold"/>
                <a:ea typeface="Open Sans Bold"/>
                <a:cs typeface="Open Sans Bold"/>
                <a:sym typeface="Open Sans Bold"/>
              </a:rPr>
              <a:t>ELECTRIC FLUX</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17D3527-9DDA-3D22-BF6A-3568C6D849B8}"/>
                  </a:ext>
                </a:extLst>
              </p:cNvPr>
              <p:cNvSpPr txBox="1"/>
              <p:nvPr/>
            </p:nvSpPr>
            <p:spPr>
              <a:xfrm>
                <a:off x="4572000" y="8191500"/>
                <a:ext cx="3229859" cy="615553"/>
              </a:xfrm>
              <a:prstGeom prst="rect">
                <a:avLst/>
              </a:prstGeom>
              <a:noFill/>
            </p:spPr>
            <p:txBody>
              <a:bodyPr wrap="none" lIns="0" tIns="0" rIns="0" bIns="0" rtlCol="0">
                <a:spAutoFit/>
              </a:bodyPr>
              <a:lstStyle/>
              <a:p>
                <a:r>
                  <a:rPr lang="en-US" sz="4000" b="1" dirty="0">
                    <a:solidFill>
                      <a:schemeClr val="bg1"/>
                    </a:solidFill>
                  </a:rPr>
                  <a:t>ɸ </a:t>
                </a:r>
                <a14:m>
                  <m:oMath xmlns:m="http://schemas.openxmlformats.org/officeDocument/2006/math">
                    <m:r>
                      <a:rPr lang="en-US" sz="4000" b="1" i="1" smtClean="0">
                        <a:solidFill>
                          <a:schemeClr val="bg1"/>
                        </a:solidFill>
                        <a:latin typeface="Cambria Math" panose="02040503050406030204" pitchFamily="18" charset="0"/>
                      </a:rPr>
                      <m:t>=</m:t>
                    </m:r>
                    <m:r>
                      <a:rPr lang="en-US" sz="4000" b="1" i="1" smtClean="0">
                        <a:solidFill>
                          <a:schemeClr val="bg1"/>
                        </a:solidFill>
                        <a:latin typeface="Cambria Math" panose="02040503050406030204" pitchFamily="18" charset="0"/>
                      </a:rPr>
                      <m:t>𝑩𝑨𝒄𝒐𝒔</m:t>
                    </m:r>
                    <m:r>
                      <a:rPr lang="en-US" sz="4000" b="1" i="1" smtClean="0">
                        <a:solidFill>
                          <a:schemeClr val="bg1"/>
                        </a:solidFill>
                        <a:latin typeface="Cambria Math" panose="02040503050406030204" pitchFamily="18" charset="0"/>
                      </a:rPr>
                      <m:t>(</m:t>
                    </m:r>
                    <m:r>
                      <m:rPr>
                        <m:nor/>
                      </m:rPr>
                      <a:rPr lang="en-US" sz="4000" b="1">
                        <a:solidFill>
                          <a:schemeClr val="bg1"/>
                        </a:solidFill>
                      </a:rPr>
                      <m:t>θ</m:t>
                    </m:r>
                    <m:r>
                      <a:rPr lang="en-US" sz="4000" b="0" i="1" smtClean="0">
                        <a:solidFill>
                          <a:schemeClr val="bg1"/>
                        </a:solidFill>
                        <a:latin typeface="Cambria Math" panose="02040503050406030204" pitchFamily="18" charset="0"/>
                      </a:rPr>
                      <m:t>)</m:t>
                    </m:r>
                  </m:oMath>
                </a14:m>
                <a:endParaRPr lang="en-US" sz="4000" dirty="0"/>
              </a:p>
            </p:txBody>
          </p:sp>
        </mc:Choice>
        <mc:Fallback xmlns="">
          <p:sp>
            <p:nvSpPr>
              <p:cNvPr id="9" name="TextBox 8">
                <a:extLst>
                  <a:ext uri="{FF2B5EF4-FFF2-40B4-BE49-F238E27FC236}">
                    <a16:creationId xmlns:a16="http://schemas.microsoft.com/office/drawing/2014/main" id="{717D3527-9DDA-3D22-BF6A-3568C6D849B8}"/>
                  </a:ext>
                </a:extLst>
              </p:cNvPr>
              <p:cNvSpPr txBox="1">
                <a:spLocks noRot="1" noChangeAspect="1" noMove="1" noResize="1" noEditPoints="1" noAdjustHandles="1" noChangeArrowheads="1" noChangeShapeType="1" noTextEdit="1"/>
              </p:cNvSpPr>
              <p:nvPr/>
            </p:nvSpPr>
            <p:spPr>
              <a:xfrm>
                <a:off x="4572000" y="8191500"/>
                <a:ext cx="3229859" cy="615553"/>
              </a:xfrm>
              <a:prstGeom prst="rect">
                <a:avLst/>
              </a:prstGeom>
              <a:blipFill>
                <a:blip r:embed="rId5"/>
                <a:stretch>
                  <a:fillRect l="-9434" t="-25743" b="-48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D116CA-1758-68E0-EA6A-412ED1EB647F}"/>
                  </a:ext>
                </a:extLst>
              </p:cNvPr>
              <p:cNvSpPr txBox="1"/>
              <p:nvPr/>
            </p:nvSpPr>
            <p:spPr>
              <a:xfrm>
                <a:off x="2158340" y="9005749"/>
                <a:ext cx="9706760" cy="461665"/>
              </a:xfrm>
              <a:prstGeom prst="rect">
                <a:avLst/>
              </a:prstGeom>
              <a:noFill/>
            </p:spPr>
            <p:txBody>
              <a:bodyPr wrap="none" rtlCol="0">
                <a:spAutoFit/>
              </a:body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Where</a:t>
                </a:r>
                <a:r>
                  <a:rPr lang="en-US" sz="2400" b="1" dirty="0">
                    <a:solidFill>
                      <a:schemeClr val="bg1"/>
                    </a:solidFill>
                  </a:rPr>
                  <a:t> </a:t>
                </a:r>
                <a14:m>
                  <m:oMath xmlns:m="http://schemas.openxmlformats.org/officeDocument/2006/math">
                    <m:r>
                      <m:rPr>
                        <m:nor/>
                      </m:rPr>
                      <a:rPr lang="en-US" sz="2400" b="1">
                        <a:solidFill>
                          <a:schemeClr val="bg1"/>
                        </a:solidFill>
                      </a:rPr>
                      <m:t>θ</m:t>
                    </m:r>
                  </m:oMath>
                </a14:m>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between the normal to the surface and the magnetic field</a:t>
                </a:r>
              </a:p>
            </p:txBody>
          </p:sp>
        </mc:Choice>
        <mc:Fallback xmlns="">
          <p:sp>
            <p:nvSpPr>
              <p:cNvPr id="10" name="TextBox 9">
                <a:extLst>
                  <a:ext uri="{FF2B5EF4-FFF2-40B4-BE49-F238E27FC236}">
                    <a16:creationId xmlns:a16="http://schemas.microsoft.com/office/drawing/2014/main" id="{72D116CA-1758-68E0-EA6A-412ED1EB647F}"/>
                  </a:ext>
                </a:extLst>
              </p:cNvPr>
              <p:cNvSpPr txBox="1">
                <a:spLocks noRot="1" noChangeAspect="1" noMove="1" noResize="1" noEditPoints="1" noAdjustHandles="1" noChangeArrowheads="1" noChangeShapeType="1" noTextEdit="1"/>
              </p:cNvSpPr>
              <p:nvPr/>
            </p:nvSpPr>
            <p:spPr>
              <a:xfrm>
                <a:off x="2158340" y="9005749"/>
                <a:ext cx="9706760" cy="461665"/>
              </a:xfrm>
              <a:prstGeom prst="rect">
                <a:avLst/>
              </a:prstGeom>
              <a:blipFill>
                <a:blip r:embed="rId6"/>
                <a:stretch>
                  <a:fillRect l="-942" t="-10526" r="-63" b="-28947"/>
                </a:stretch>
              </a:blipFill>
            </p:spPr>
            <p:txBody>
              <a:bodyPr/>
              <a:lstStyle/>
              <a:p>
                <a:r>
                  <a:rPr 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7198" y="1749234"/>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11982816" y="4494188"/>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0820400" y="2686392"/>
            <a:ext cx="6093547" cy="6093547"/>
          </a:xfrm>
          <a:custGeom>
            <a:avLst/>
            <a:gdLst/>
            <a:ahLst/>
            <a:cxnLst/>
            <a:rect l="l" t="t" r="r" b="b"/>
            <a:pathLst>
              <a:path w="6093547" h="6093547">
                <a:moveTo>
                  <a:pt x="0" y="0"/>
                </a:moveTo>
                <a:lnTo>
                  <a:pt x="6093548" y="0"/>
                </a:lnTo>
                <a:lnTo>
                  <a:pt x="6093548" y="6093548"/>
                </a:lnTo>
                <a:lnTo>
                  <a:pt x="0" y="6093548"/>
                </a:lnTo>
                <a:lnTo>
                  <a:pt x="0" y="0"/>
                </a:lnTo>
                <a:close/>
              </a:path>
            </a:pathLst>
          </a:custGeom>
          <a:blipFill>
            <a:blip r:embed="rId4"/>
            <a:stretch>
              <a:fillRect/>
            </a:stretch>
          </a:blipFill>
        </p:spPr>
      </p:sp>
      <p:sp>
        <p:nvSpPr>
          <p:cNvPr id="5" name="TextBox 5"/>
          <p:cNvSpPr txBox="1"/>
          <p:nvPr/>
        </p:nvSpPr>
        <p:spPr>
          <a:xfrm>
            <a:off x="1057198" y="439233"/>
            <a:ext cx="13012387" cy="1310002"/>
          </a:xfrm>
          <a:prstGeom prst="rect">
            <a:avLst/>
          </a:prstGeom>
        </p:spPr>
        <p:txBody>
          <a:bodyPr wrap="square" lIns="0" tIns="0" rIns="0" bIns="0" rtlCol="0" anchor="t">
            <a:spAutoFit/>
          </a:bodyPr>
          <a:lstStyle/>
          <a:p>
            <a:pPr marL="0" lvl="0" indent="0" algn="l">
              <a:lnSpc>
                <a:spcPts val="10745"/>
              </a:lnSpc>
              <a:spcBef>
                <a:spcPct val="0"/>
              </a:spcBef>
            </a:pPr>
            <a:r>
              <a:rPr lang="en-US" sz="7675" spc="214" dirty="0">
                <a:solidFill>
                  <a:srgbClr val="000000"/>
                </a:solidFill>
                <a:latin typeface="League Spartan"/>
                <a:ea typeface="League Spartan"/>
                <a:cs typeface="League Spartan"/>
                <a:sym typeface="League Spartan"/>
              </a:rPr>
              <a:t>EL</a:t>
            </a:r>
            <a:r>
              <a:rPr lang="en-US" sz="7675" b="1" u="none" strike="noStrike" spc="214" dirty="0">
                <a:solidFill>
                  <a:srgbClr val="000000"/>
                </a:solidFill>
                <a:latin typeface="League Spartan"/>
                <a:ea typeface="League Spartan"/>
                <a:cs typeface="League Spartan"/>
                <a:sym typeface="League Spartan"/>
              </a:rPr>
              <a:t>ECTRIC FLUX</a:t>
            </a:r>
          </a:p>
        </p:txBody>
      </p:sp>
      <p:sp>
        <p:nvSpPr>
          <p:cNvPr id="7" name="TextBox 7"/>
          <p:cNvSpPr txBox="1"/>
          <p:nvPr/>
        </p:nvSpPr>
        <p:spPr>
          <a:xfrm>
            <a:off x="545164" y="2692537"/>
            <a:ext cx="9838471" cy="5423535"/>
          </a:xfrm>
          <a:prstGeom prst="rect">
            <a:avLst/>
          </a:prstGeom>
        </p:spPr>
        <p:txBody>
          <a:bodyPr lIns="0" tIns="0" rIns="0" bIns="0" rtlCol="0" anchor="t">
            <a:spAutoFit/>
          </a:bodyPr>
          <a:lstStyle/>
          <a:p>
            <a:pPr marL="518160" lvl="1" indent="-259080" algn="just">
              <a:lnSpc>
                <a:spcPts val="4800"/>
              </a:lnSpc>
              <a:spcBef>
                <a:spcPct val="0"/>
              </a:spcBef>
              <a:buFont typeface="Arial"/>
              <a:buChar char="•"/>
            </a:pPr>
            <a:r>
              <a:rPr lang="en-US" sz="2400" b="1" dirty="0">
                <a:solidFill>
                  <a:srgbClr val="000000"/>
                </a:solidFill>
                <a:latin typeface="Open Sans Bold"/>
                <a:ea typeface="Open Sans Bold"/>
                <a:cs typeface="Open Sans Bold"/>
                <a:sym typeface="Open Sans Bold"/>
              </a:rPr>
              <a:t>El</a:t>
            </a:r>
            <a:r>
              <a:rPr lang="en-US" sz="2400" b="1" u="none" strike="noStrike" dirty="0">
                <a:solidFill>
                  <a:srgbClr val="000000"/>
                </a:solidFill>
                <a:latin typeface="Open Sans Bold"/>
                <a:ea typeface="Open Sans Bold"/>
                <a:cs typeface="Open Sans Bold"/>
                <a:sym typeface="Open Sans Bold"/>
              </a:rPr>
              <a:t>ectric charges are the sources and sinks of electric field lines.</a:t>
            </a:r>
          </a:p>
          <a:p>
            <a:pPr marL="518160" lvl="1" indent="-259080" algn="just">
              <a:lnSpc>
                <a:spcPts val="4800"/>
              </a:lnSpc>
              <a:spcBef>
                <a:spcPct val="0"/>
              </a:spcBef>
              <a:buFont typeface="Arial"/>
              <a:buChar char="•"/>
            </a:pPr>
            <a:r>
              <a:rPr lang="en-US" sz="2400" b="1" u="none" strike="noStrike" dirty="0">
                <a:solidFill>
                  <a:srgbClr val="000000"/>
                </a:solidFill>
                <a:latin typeface="Open Sans Bold"/>
                <a:ea typeface="Open Sans Bold"/>
                <a:cs typeface="Open Sans Bold"/>
                <a:sym typeface="Open Sans Bold"/>
              </a:rPr>
              <a:t> For a closed surface, field lines created by charges outside the surface enter and leave in equal numbers, producing no net flux.</a:t>
            </a:r>
          </a:p>
          <a:p>
            <a:pPr marL="518160" lvl="1" indent="-259080" algn="just">
              <a:lnSpc>
                <a:spcPts val="4800"/>
              </a:lnSpc>
              <a:spcBef>
                <a:spcPct val="0"/>
              </a:spcBef>
              <a:buFont typeface="Arial"/>
              <a:buChar char="•"/>
            </a:pPr>
            <a:r>
              <a:rPr lang="en-US" sz="2400" b="1" u="none" strike="noStrike" dirty="0">
                <a:solidFill>
                  <a:srgbClr val="000000"/>
                </a:solidFill>
                <a:latin typeface="Open Sans Bold"/>
                <a:ea typeface="Open Sans Bold"/>
                <a:cs typeface="Open Sans Bold"/>
                <a:sym typeface="Open Sans Bold"/>
              </a:rPr>
              <a:t> Only charges inside the surface generate field lines that begin or end within it, creating a net outward or inward flux.</a:t>
            </a:r>
          </a:p>
          <a:p>
            <a:pPr marL="518160" lvl="1" indent="-259080" algn="just">
              <a:lnSpc>
                <a:spcPts val="4800"/>
              </a:lnSpc>
              <a:spcBef>
                <a:spcPct val="0"/>
              </a:spcBef>
              <a:buFont typeface="Arial"/>
              <a:buChar char="•"/>
            </a:pPr>
            <a:r>
              <a:rPr lang="en-US" sz="2400" b="1" u="none" strike="noStrike" dirty="0">
                <a:solidFill>
                  <a:srgbClr val="000000"/>
                </a:solidFill>
                <a:latin typeface="Open Sans Bold"/>
                <a:ea typeface="Open Sans Bold"/>
                <a:cs typeface="Open Sans Bold"/>
                <a:sym typeface="Open Sans Bold"/>
              </a:rPr>
              <a:t> Thus, total flux depends solely on the enclosed charg</a:t>
            </a:r>
            <a:r>
              <a:rPr lang="en-US" sz="2400" b="1" dirty="0">
                <a:solidFill>
                  <a:srgbClr val="000000"/>
                </a:solidFill>
                <a:latin typeface="Open Sans Bold"/>
                <a:ea typeface="Open Sans Bold"/>
                <a:cs typeface="Open Sans Bold"/>
                <a:sym typeface="Open Sans Bold"/>
              </a:rPr>
              <a:t>e.</a:t>
            </a:r>
            <a:endParaRPr lang="en-US" sz="2400" b="1" u="none" strike="noStrike" dirty="0">
              <a:solidFill>
                <a:srgbClr val="000000"/>
              </a:solidFill>
              <a:latin typeface="Open Sans Bold"/>
              <a:ea typeface="Open Sans Bold"/>
              <a:cs typeface="Open Sans Bold"/>
              <a:sym typeface="Open Sans Bold"/>
            </a:endParaRPr>
          </a:p>
          <a:p>
            <a:pPr marL="0" lvl="0" indent="0" algn="l">
              <a:lnSpc>
                <a:spcPts val="4800"/>
              </a:lnSpc>
              <a:spcBef>
                <a:spcPct val="0"/>
              </a:spcBef>
            </a:pPr>
            <a:endParaRPr lang="en-US" sz="2400" b="1" u="none" strike="noStrike" dirty="0">
              <a:solidFill>
                <a:srgbClr val="000000"/>
              </a:solidFill>
              <a:latin typeface="Open Sans Bold"/>
              <a:ea typeface="Open Sans Bold"/>
              <a:cs typeface="Open Sans Bold"/>
              <a:sym typeface="Open Sans Bold"/>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98C9B8-B5CF-51DF-B15B-F2C69AED3337}"/>
                  </a:ext>
                </a:extLst>
              </p:cNvPr>
              <p:cNvSpPr txBox="1"/>
              <p:nvPr/>
            </p:nvSpPr>
            <p:spPr>
              <a:xfrm>
                <a:off x="4114800" y="8116072"/>
                <a:ext cx="5029200" cy="789512"/>
              </a:xfrm>
              <a:prstGeom prst="rect">
                <a:avLst/>
              </a:prstGeom>
              <a:noFill/>
            </p:spPr>
            <p:txBody>
              <a:bodyPr wrap="square" lIns="0" tIns="0" rIns="0" bIns="0" rtlCol="0">
                <a:spAutoFit/>
              </a:bodyPr>
              <a:lstStyle/>
              <a:p>
                <a14:m>
                  <m:oMath xmlns:m="http://schemas.openxmlformats.org/officeDocument/2006/math">
                    <m:r>
                      <a:rPr lang="en-US" sz="3600" i="1">
                        <a:latin typeface="Cambria Math" panose="02040503050406030204" pitchFamily="18" charset="0"/>
                        <a:ea typeface="Cambria Math" panose="02040503050406030204" pitchFamily="18" charset="0"/>
                      </a:rPr>
                      <m:t>ɸ</m:t>
                    </m:r>
                  </m:oMath>
                </a14:m>
                <a:r>
                  <a:rPr lang="en-US" sz="3600" dirty="0"/>
                  <a:t> = </a:t>
                </a:r>
                <a14:m>
                  <m:oMath xmlns:m="http://schemas.openxmlformats.org/officeDocument/2006/math">
                    <m:nary>
                      <m:naryPr>
                        <m:chr m:val="∮"/>
                        <m:limLoc m:val="undOvr"/>
                        <m:subHide m:val="on"/>
                        <m:supHide m:val="on"/>
                        <m:ctrlPr>
                          <a:rPr lang="en-US" sz="3600" i="1" dirty="0" smtClean="0">
                            <a:latin typeface="Cambria Math" panose="02040503050406030204" pitchFamily="18" charset="0"/>
                          </a:rPr>
                        </m:ctrlPr>
                      </m:naryPr>
                      <m:sub/>
                      <m:sup/>
                      <m:e>
                        <m:r>
                          <a:rPr lang="en-US" sz="3600" b="0" i="1" dirty="0" smtClean="0">
                            <a:latin typeface="Cambria Math" panose="02040503050406030204" pitchFamily="18" charset="0"/>
                          </a:rPr>
                          <m:t>𝐸</m:t>
                        </m:r>
                        <m:r>
                          <a:rPr lang="en-US" sz="3600" b="0" i="1" dirty="0" smtClean="0">
                            <a:latin typeface="Cambria Math" panose="02040503050406030204" pitchFamily="18" charset="0"/>
                          </a:rPr>
                          <m:t>.</m:t>
                        </m:r>
                        <m:r>
                          <a:rPr lang="en-US" sz="3600" b="0" i="1" dirty="0" smtClean="0">
                            <a:latin typeface="Cambria Math" panose="02040503050406030204" pitchFamily="18" charset="0"/>
                          </a:rPr>
                          <m:t>𝑑𝑠</m:t>
                        </m:r>
                        <m:r>
                          <a:rPr lang="en-US" sz="3600" b="0" i="1" dirty="0" smtClean="0">
                            <a:latin typeface="Cambria Math" panose="02040503050406030204" pitchFamily="18" charset="0"/>
                          </a:rPr>
                          <m:t>=</m:t>
                        </m:r>
                        <m:f>
                          <m:fPr>
                            <m:ctrlPr>
                              <a:rPr lang="en-US" sz="3600" b="0" i="1" dirty="0" smtClean="0">
                                <a:latin typeface="Cambria Math" panose="02040503050406030204" pitchFamily="18" charset="0"/>
                              </a:rPr>
                            </m:ctrlPr>
                          </m:fPr>
                          <m:num>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𝑄</m:t>
                                </m:r>
                              </m:e>
                              <m:sub>
                                <m:r>
                                  <a:rPr lang="en-US" sz="3600" b="0" i="1" dirty="0" smtClean="0">
                                    <a:latin typeface="Cambria Math" panose="02040503050406030204" pitchFamily="18" charset="0"/>
                                  </a:rPr>
                                  <m:t>𝑒𝑛</m:t>
                                </m:r>
                              </m:sub>
                            </m:sSub>
                          </m:num>
                          <m:den>
                            <m:r>
                              <a:rPr lang="en-US" sz="3600" b="0" i="1" dirty="0" smtClean="0">
                                <a:latin typeface="Cambria Math" panose="02040503050406030204" pitchFamily="18" charset="0"/>
                              </a:rPr>
                              <m:t>ɛ</m:t>
                            </m:r>
                          </m:den>
                        </m:f>
                      </m:e>
                    </m:nary>
                  </m:oMath>
                </a14:m>
                <a:endParaRPr lang="en-US" sz="3600" dirty="0"/>
              </a:p>
            </p:txBody>
          </p:sp>
        </mc:Choice>
        <mc:Fallback xmlns="">
          <p:sp>
            <p:nvSpPr>
              <p:cNvPr id="8" name="TextBox 7">
                <a:extLst>
                  <a:ext uri="{FF2B5EF4-FFF2-40B4-BE49-F238E27FC236}">
                    <a16:creationId xmlns:a16="http://schemas.microsoft.com/office/drawing/2014/main" id="{3598C9B8-B5CF-51DF-B15B-F2C69AED3337}"/>
                  </a:ext>
                </a:extLst>
              </p:cNvPr>
              <p:cNvSpPr txBox="1">
                <a:spLocks noRot="1" noChangeAspect="1" noMove="1" noResize="1" noEditPoints="1" noAdjustHandles="1" noChangeArrowheads="1" noChangeShapeType="1" noTextEdit="1"/>
              </p:cNvSpPr>
              <p:nvPr/>
            </p:nvSpPr>
            <p:spPr>
              <a:xfrm>
                <a:off x="4114800" y="8116072"/>
                <a:ext cx="5029200" cy="789512"/>
              </a:xfrm>
              <a:prstGeom prst="rect">
                <a:avLst/>
              </a:prstGeom>
              <a:blipFill>
                <a:blip r:embed="rId5"/>
                <a:stretch>
                  <a:fillRect t="-2308" b="-20000"/>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62901" y="6294257"/>
            <a:ext cx="2623419" cy="295731"/>
          </a:xfrm>
          <a:custGeom>
            <a:avLst/>
            <a:gdLst/>
            <a:ahLst/>
            <a:cxnLst/>
            <a:rect l="l" t="t" r="r" b="b"/>
            <a:pathLst>
              <a:path w="2623419" h="295731">
                <a:moveTo>
                  <a:pt x="0" y="0"/>
                </a:moveTo>
                <a:lnTo>
                  <a:pt x="2623419" y="0"/>
                </a:lnTo>
                <a:lnTo>
                  <a:pt x="2623419" y="295731"/>
                </a:lnTo>
                <a:lnTo>
                  <a:pt x="0" y="29573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5186908" y="4494189"/>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2084946" y="2540948"/>
            <a:ext cx="16434916" cy="5024129"/>
          </a:xfrm>
          <a:prstGeom prst="rect">
            <a:avLst/>
          </a:prstGeom>
        </p:spPr>
        <p:txBody>
          <a:bodyPr lIns="0" tIns="0" rIns="0" bIns="0" rtlCol="0" anchor="t">
            <a:spAutoFit/>
          </a:bodyPr>
          <a:lstStyle/>
          <a:p>
            <a:pPr algn="l">
              <a:lnSpc>
                <a:spcPts val="13404"/>
              </a:lnSpc>
              <a:spcBef>
                <a:spcPct val="0"/>
              </a:spcBef>
            </a:pPr>
            <a:r>
              <a:rPr lang="en-US" sz="9574" spc="268">
                <a:solidFill>
                  <a:srgbClr val="000000"/>
                </a:solidFill>
                <a:latin typeface="League Spartan"/>
                <a:ea typeface="League Spartan"/>
                <a:cs typeface="League Spartan"/>
                <a:sym typeface="League Spartan"/>
              </a:rPr>
              <a:t>2.POLA</a:t>
            </a:r>
            <a:r>
              <a:rPr lang="en-US" sz="9574" b="1" u="none" strike="noStrike" spc="268">
                <a:solidFill>
                  <a:srgbClr val="000000"/>
                </a:solidFill>
                <a:latin typeface="League Spartan"/>
                <a:ea typeface="League Spartan"/>
                <a:cs typeface="League Spartan"/>
                <a:sym typeface="League Spartan"/>
              </a:rPr>
              <a:t>RIZATION :THE THREE TYPES OF DIPOLES</a:t>
            </a:r>
          </a:p>
        </p:txBody>
      </p:sp>
      <p:sp>
        <p:nvSpPr>
          <p:cNvPr id="6" name="TextBox 5">
            <a:extLst>
              <a:ext uri="{FF2B5EF4-FFF2-40B4-BE49-F238E27FC236}">
                <a16:creationId xmlns:a16="http://schemas.microsoft.com/office/drawing/2014/main" id="{FF6CC6AC-859B-0619-A1A9-5F1FA6A40DE7}"/>
              </a:ext>
            </a:extLst>
          </p:cNvPr>
          <p:cNvSpPr txBox="1"/>
          <p:nvPr/>
        </p:nvSpPr>
        <p:spPr>
          <a:xfrm>
            <a:off x="2080030" y="8648700"/>
            <a:ext cx="9298858" cy="954107"/>
          </a:xfrm>
          <a:prstGeom prst="rect">
            <a:avLst/>
          </a:prstGeom>
          <a:noFill/>
        </p:spPr>
        <p:txBody>
          <a:bodyPr wrap="square">
            <a:spAutoFit/>
          </a:bodyPr>
          <a:lstStyle/>
          <a:p>
            <a:r>
              <a:rPr lang="en-US" sz="2800" dirty="0">
                <a:latin typeface="League Spartan" panose="020B0604020202020204" charset="0"/>
              </a:rPr>
              <a:t>By:</a:t>
            </a:r>
          </a:p>
          <a:p>
            <a:r>
              <a:rPr lang="en-US" sz="2800" dirty="0">
                <a:solidFill>
                  <a:srgbClr val="0097B2"/>
                </a:solidFill>
                <a:latin typeface="League Spartan" panose="020B0604020202020204" charset="0"/>
              </a:rPr>
              <a:t>Fatma Alzahraa Ibrahim</a:t>
            </a:r>
            <a:endParaRPr lang="en-US" sz="2800" dirty="0">
              <a:latin typeface="League Spartan"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Freeform 2"/>
          <p:cNvSpPr/>
          <p:nvPr/>
        </p:nvSpPr>
        <p:spPr>
          <a:xfrm rot="-5400000">
            <a:off x="12034292" y="4494188"/>
            <a:ext cx="11520040" cy="1298623"/>
          </a:xfrm>
          <a:custGeom>
            <a:avLst/>
            <a:gdLst/>
            <a:ahLst/>
            <a:cxnLst/>
            <a:rect l="l" t="t" r="r" b="b"/>
            <a:pathLst>
              <a:path w="11520040" h="1298623">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028700" y="2133486"/>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0726292" y="3634232"/>
            <a:ext cx="5372716" cy="5863082"/>
          </a:xfrm>
          <a:custGeom>
            <a:avLst/>
            <a:gdLst/>
            <a:ahLst/>
            <a:cxnLst/>
            <a:rect l="l" t="t" r="r" b="b"/>
            <a:pathLst>
              <a:path w="5372716" h="5863082">
                <a:moveTo>
                  <a:pt x="0" y="0"/>
                </a:moveTo>
                <a:lnTo>
                  <a:pt x="5372716" y="0"/>
                </a:lnTo>
                <a:lnTo>
                  <a:pt x="5372716" y="5863082"/>
                </a:lnTo>
                <a:lnTo>
                  <a:pt x="0" y="5863082"/>
                </a:lnTo>
                <a:lnTo>
                  <a:pt x="0" y="0"/>
                </a:lnTo>
                <a:close/>
              </a:path>
            </a:pathLst>
          </a:custGeom>
          <a:blipFill>
            <a:blip r:embed="rId4"/>
            <a:stretch>
              <a:fillRect/>
            </a:stretch>
          </a:blipFill>
        </p:spPr>
      </p:sp>
      <p:sp>
        <p:nvSpPr>
          <p:cNvPr id="5" name="TextBox 5"/>
          <p:cNvSpPr txBox="1"/>
          <p:nvPr/>
        </p:nvSpPr>
        <p:spPr>
          <a:xfrm>
            <a:off x="1028700" y="500257"/>
            <a:ext cx="12892189" cy="1633229"/>
          </a:xfrm>
          <a:prstGeom prst="rect">
            <a:avLst/>
          </a:prstGeom>
        </p:spPr>
        <p:txBody>
          <a:bodyPr lIns="0" tIns="0" rIns="0" bIns="0" rtlCol="0" anchor="t">
            <a:spAutoFit/>
          </a:bodyPr>
          <a:lstStyle/>
          <a:p>
            <a:pPr marL="0" lvl="0" indent="0" algn="l">
              <a:lnSpc>
                <a:spcPts val="13404"/>
              </a:lnSpc>
              <a:spcBef>
                <a:spcPct val="0"/>
              </a:spcBef>
            </a:pPr>
            <a:r>
              <a:rPr lang="en-US" sz="9574" spc="268">
                <a:solidFill>
                  <a:srgbClr val="FFFFFF"/>
                </a:solidFill>
                <a:latin typeface="League Spartan"/>
                <a:ea typeface="League Spartan"/>
                <a:cs typeface="League Spartan"/>
                <a:sym typeface="League Spartan"/>
              </a:rPr>
              <a:t>POLARIZATION</a:t>
            </a:r>
          </a:p>
        </p:txBody>
      </p:sp>
      <p:sp>
        <p:nvSpPr>
          <p:cNvPr id="6" name="TextBox 6"/>
          <p:cNvSpPr txBox="1"/>
          <p:nvPr/>
        </p:nvSpPr>
        <p:spPr>
          <a:xfrm>
            <a:off x="989548" y="3447416"/>
            <a:ext cx="8690752" cy="4781886"/>
          </a:xfrm>
          <a:prstGeom prst="rect">
            <a:avLst/>
          </a:prstGeom>
        </p:spPr>
        <p:txBody>
          <a:bodyPr lIns="0" tIns="0" rIns="0" bIns="0" rtlCol="0" anchor="t">
            <a:spAutoFit/>
          </a:bodyPr>
          <a:lstStyle/>
          <a:p>
            <a:pPr algn="just">
              <a:lnSpc>
                <a:spcPts val="4683"/>
              </a:lnSpc>
            </a:pPr>
            <a:r>
              <a:rPr lang="en-US" sz="3345" dirty="0">
                <a:solidFill>
                  <a:srgbClr val="FFFFFF"/>
                </a:solidFill>
                <a:latin typeface="Open Sans"/>
                <a:ea typeface="Open Sans"/>
                <a:cs typeface="Open Sans"/>
                <a:sym typeface="Open Sans"/>
              </a:rPr>
              <a:t>When a material is placed in an external electric field, internal charges slightly rearrange.</a:t>
            </a:r>
          </a:p>
          <a:p>
            <a:pPr algn="just">
              <a:lnSpc>
                <a:spcPts val="4683"/>
              </a:lnSpc>
            </a:pPr>
            <a:r>
              <a:rPr lang="en-US" sz="3345" dirty="0">
                <a:solidFill>
                  <a:srgbClr val="FFFFFF"/>
                </a:solidFill>
                <a:latin typeface="Open Sans"/>
                <a:ea typeface="Open Sans"/>
                <a:cs typeface="Open Sans"/>
                <a:sym typeface="Open Sans"/>
              </a:rPr>
              <a:t>Positive and negative charges shift relative to each other, producing electric dipoles.</a:t>
            </a:r>
          </a:p>
          <a:p>
            <a:pPr algn="just">
              <a:lnSpc>
                <a:spcPts val="4683"/>
              </a:lnSpc>
              <a:spcBef>
                <a:spcPct val="0"/>
              </a:spcBef>
            </a:pPr>
            <a:r>
              <a:rPr lang="en-US" sz="3345" dirty="0">
                <a:solidFill>
                  <a:srgbClr val="FFFFFF"/>
                </a:solidFill>
                <a:latin typeface="Open Sans"/>
                <a:ea typeface="Open Sans"/>
                <a:cs typeface="Open Sans"/>
                <a:sym typeface="Open Sans"/>
              </a:rPr>
              <a:t>Polarization is therefore a microscopic charge displacement, not the movement of free charge.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38F332-5D86-6E95-ADCA-F86FDE02FAB4}"/>
                  </a:ext>
                </a:extLst>
              </p:cNvPr>
              <p:cNvSpPr txBox="1"/>
              <p:nvPr/>
            </p:nvSpPr>
            <p:spPr>
              <a:xfrm>
                <a:off x="4612652" y="8507941"/>
                <a:ext cx="3271684" cy="615553"/>
              </a:xfrm>
              <a:prstGeom prst="rect">
                <a:avLst/>
              </a:prstGeom>
              <a:noFill/>
            </p:spPr>
            <p:txBody>
              <a:bodyPr wrap="square" lIns="0" tIns="0" rIns="0" bIns="0" rtlCol="0">
                <a:spAutoFit/>
              </a:bodyPr>
              <a:lstStyle/>
              <a:p>
                <a14:m>
                  <m:oMath xmlns:m="http://schemas.openxmlformats.org/officeDocument/2006/math">
                    <m:r>
                      <a:rPr lang="en-US" sz="4000" b="0" i="1" smtClean="0">
                        <a:solidFill>
                          <a:schemeClr val="bg1"/>
                        </a:solidFill>
                        <a:latin typeface="Cambria Math" panose="02040503050406030204" pitchFamily="18" charset="0"/>
                      </a:rPr>
                      <m:t>𝑃</m:t>
                    </m:r>
                    <m:r>
                      <a:rPr lang="en-US" sz="4000" b="0" i="1" smtClean="0">
                        <a:solidFill>
                          <a:schemeClr val="bg1"/>
                        </a:solidFill>
                        <a:latin typeface="Cambria Math" panose="02040503050406030204" pitchFamily="18" charset="0"/>
                      </a:rPr>
                      <m:t>=</m:t>
                    </m:r>
                    <m:r>
                      <m:rPr>
                        <m:sty m:val="p"/>
                      </m:rPr>
                      <a:rPr lang="el-GR" sz="4000" b="0" i="1" smtClean="0">
                        <a:solidFill>
                          <a:schemeClr val="bg1"/>
                        </a:solidFill>
                        <a:latin typeface="Cambria Math" panose="02040503050406030204" pitchFamily="18" charset="0"/>
                      </a:rPr>
                      <m:t>α</m:t>
                    </m:r>
                    <m:sSub>
                      <m:sSubPr>
                        <m:ctrlPr>
                          <a:rPr lang="el-GR"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ɛ</m:t>
                        </m:r>
                      </m:e>
                      <m:sub>
                        <m:r>
                          <a:rPr lang="en-US" sz="4000" b="0" i="1" smtClean="0">
                            <a:solidFill>
                              <a:schemeClr val="bg1"/>
                            </a:solidFill>
                            <a:latin typeface="Cambria Math" panose="02040503050406030204" pitchFamily="18" charset="0"/>
                          </a:rPr>
                          <m:t>0</m:t>
                        </m:r>
                      </m:sub>
                    </m:sSub>
                  </m:oMath>
                </a14:m>
                <a:r>
                  <a:rPr lang="en-US" sz="4000" dirty="0">
                    <a:solidFill>
                      <a:schemeClr val="bg1"/>
                    </a:solidFill>
                  </a:rPr>
                  <a:t>E</a:t>
                </a:r>
              </a:p>
            </p:txBody>
          </p:sp>
        </mc:Choice>
        <mc:Fallback xmlns="">
          <p:sp>
            <p:nvSpPr>
              <p:cNvPr id="10" name="TextBox 9">
                <a:extLst>
                  <a:ext uri="{FF2B5EF4-FFF2-40B4-BE49-F238E27FC236}">
                    <a16:creationId xmlns:a16="http://schemas.microsoft.com/office/drawing/2014/main" id="{4238F332-5D86-6E95-ADCA-F86FDE02FAB4}"/>
                  </a:ext>
                </a:extLst>
              </p:cNvPr>
              <p:cNvSpPr txBox="1">
                <a:spLocks noRot="1" noChangeAspect="1" noMove="1" noResize="1" noEditPoints="1" noAdjustHandles="1" noChangeArrowheads="1" noChangeShapeType="1" noTextEdit="1"/>
              </p:cNvSpPr>
              <p:nvPr/>
            </p:nvSpPr>
            <p:spPr>
              <a:xfrm>
                <a:off x="4612652" y="8507941"/>
                <a:ext cx="3271684" cy="615553"/>
              </a:xfrm>
              <a:prstGeom prst="rect">
                <a:avLst/>
              </a:prstGeom>
              <a:blipFill>
                <a:blip r:embed="rId5"/>
                <a:stretch>
                  <a:fillRect t="-25743" b="-48515"/>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olarization_5">
            <a:hlinkClick r:id="" action="ppaction://media"/>
            <a:extLst>
              <a:ext uri="{FF2B5EF4-FFF2-40B4-BE49-F238E27FC236}">
                <a16:creationId xmlns:a16="http://schemas.microsoft.com/office/drawing/2014/main" id="{4604685B-6A68-AE60-D58D-05D47E45EB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319"/>
            <a:ext cx="18288000" cy="10486619"/>
          </a:xfrm>
          <a:prstGeom prst="rect">
            <a:avLst/>
          </a:prstGeom>
        </p:spPr>
      </p:pic>
    </p:spTree>
    <p:extLst>
      <p:ext uri="{BB962C8B-B14F-4D97-AF65-F5344CB8AC3E}">
        <p14:creationId xmlns:p14="http://schemas.microsoft.com/office/powerpoint/2010/main" val="418348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7198" y="1444434"/>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3316478" y="1699117"/>
            <a:ext cx="9388256" cy="5487007"/>
          </a:xfrm>
          <a:custGeom>
            <a:avLst/>
            <a:gdLst/>
            <a:ahLst/>
            <a:cxnLst/>
            <a:rect l="l" t="t" r="r" b="b"/>
            <a:pathLst>
              <a:path w="9388256" h="5487007">
                <a:moveTo>
                  <a:pt x="0" y="0"/>
                </a:moveTo>
                <a:lnTo>
                  <a:pt x="9388255" y="0"/>
                </a:lnTo>
                <a:lnTo>
                  <a:pt x="9388255" y="5487007"/>
                </a:lnTo>
                <a:lnTo>
                  <a:pt x="0" y="5487007"/>
                </a:lnTo>
                <a:lnTo>
                  <a:pt x="0" y="0"/>
                </a:lnTo>
                <a:close/>
              </a:path>
            </a:pathLst>
          </a:custGeom>
          <a:blipFill>
            <a:blip r:embed="rId4"/>
            <a:stretch>
              <a:fillRect/>
            </a:stretch>
          </a:blipFill>
        </p:spPr>
      </p:sp>
      <p:sp>
        <p:nvSpPr>
          <p:cNvPr id="5" name="TextBox 5"/>
          <p:cNvSpPr txBox="1"/>
          <p:nvPr/>
        </p:nvSpPr>
        <p:spPr>
          <a:xfrm>
            <a:off x="1028700" y="382084"/>
            <a:ext cx="13012387" cy="1062350"/>
          </a:xfrm>
          <a:prstGeom prst="rect">
            <a:avLst/>
          </a:prstGeom>
        </p:spPr>
        <p:txBody>
          <a:bodyPr lIns="0" tIns="0" rIns="0" bIns="0" rtlCol="0" anchor="t">
            <a:spAutoFit/>
          </a:bodyPr>
          <a:lstStyle/>
          <a:p>
            <a:pPr algn="l">
              <a:lnSpc>
                <a:spcPts val="8645"/>
              </a:lnSpc>
              <a:spcBef>
                <a:spcPct val="0"/>
              </a:spcBef>
            </a:pPr>
            <a:r>
              <a:rPr lang="en-US" sz="6175" spc="172">
                <a:solidFill>
                  <a:srgbClr val="000000"/>
                </a:solidFill>
                <a:latin typeface="League Spartan"/>
                <a:ea typeface="League Spartan"/>
                <a:cs typeface="League Spartan"/>
                <a:sym typeface="League Spartan"/>
              </a:rPr>
              <a:t>1.ELECTRONIC POLARIZATION</a:t>
            </a:r>
          </a:p>
        </p:txBody>
      </p:sp>
      <p:sp>
        <p:nvSpPr>
          <p:cNvPr id="8" name="TextBox 8"/>
          <p:cNvSpPr txBox="1"/>
          <p:nvPr/>
        </p:nvSpPr>
        <p:spPr>
          <a:xfrm>
            <a:off x="839105" y="7567124"/>
            <a:ext cx="15596839" cy="2375535"/>
          </a:xfrm>
          <a:prstGeom prst="rect">
            <a:avLst/>
          </a:prstGeom>
        </p:spPr>
        <p:txBody>
          <a:bodyPr lIns="0" tIns="0" rIns="0" bIns="0" rtlCol="0" anchor="t">
            <a:spAutoFit/>
          </a:bodyPr>
          <a:lstStyle/>
          <a:p>
            <a:pPr marL="518160" lvl="1" indent="-259080" algn="just">
              <a:lnSpc>
                <a:spcPts val="4800"/>
              </a:lnSpc>
              <a:spcBef>
                <a:spcPct val="0"/>
              </a:spcBef>
              <a:buFont typeface="Arial"/>
              <a:buChar char="•"/>
            </a:pPr>
            <a:r>
              <a:rPr lang="en-US" sz="2400" b="1" dirty="0">
                <a:solidFill>
                  <a:srgbClr val="0097B2"/>
                </a:solidFill>
                <a:latin typeface="Open Sans Bold"/>
                <a:ea typeface="Open Sans Bold"/>
                <a:cs typeface="Open Sans Bold"/>
                <a:sym typeface="Open Sans Bold"/>
              </a:rPr>
              <a:t>El</a:t>
            </a:r>
            <a:r>
              <a:rPr lang="en-US" sz="2400" b="1" u="none" strike="noStrike" dirty="0">
                <a:solidFill>
                  <a:srgbClr val="0097B2"/>
                </a:solidFill>
                <a:latin typeface="Open Sans Bold"/>
                <a:ea typeface="Open Sans Bold"/>
                <a:cs typeface="Open Sans Bold"/>
                <a:sym typeface="Open Sans Bold"/>
              </a:rPr>
              <a:t>ectronic polarization </a:t>
            </a:r>
            <a:r>
              <a:rPr lang="en-US" sz="2400" b="1" u="none" strike="noStrike" dirty="0">
                <a:solidFill>
                  <a:srgbClr val="000000"/>
                </a:solidFill>
                <a:latin typeface="Open Sans Bold"/>
                <a:ea typeface="Open Sans Bold"/>
                <a:cs typeface="Open Sans Bold"/>
                <a:sym typeface="Open Sans Bold"/>
              </a:rPr>
              <a:t>is defined as an electric strain produced in an atom due to the application of an external electric field to the bulk material. It is the result of the displacement of the positively charged nucleus and the negative electrons of an atom in the opposite direction.</a:t>
            </a:r>
          </a:p>
          <a:p>
            <a:pPr marL="0" lvl="0" indent="0" algn="l">
              <a:lnSpc>
                <a:spcPts val="4800"/>
              </a:lnSpc>
              <a:spcBef>
                <a:spcPct val="0"/>
              </a:spcBef>
            </a:pPr>
            <a:endParaRPr lang="en-US" sz="2400" b="1" u="none" strike="noStrike" dirty="0">
              <a:solidFill>
                <a:srgbClr val="000000"/>
              </a:solidFill>
              <a:latin typeface="Open Sans Bold"/>
              <a:ea typeface="Open Sans Bold"/>
              <a:cs typeface="Open Sans Bold"/>
              <a:sym typeface="Open Sa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olarization_6">
            <a:hlinkClick r:id="" action="ppaction://media"/>
            <a:extLst>
              <a:ext uri="{FF2B5EF4-FFF2-40B4-BE49-F238E27FC236}">
                <a16:creationId xmlns:a16="http://schemas.microsoft.com/office/drawing/2014/main" id="{F5331D03-366B-27DC-1E15-70BDF50533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124" y="-4907"/>
            <a:ext cx="18310123" cy="10291907"/>
          </a:xfrm>
          <a:prstGeom prst="rect">
            <a:avLst/>
          </a:prstGeom>
        </p:spPr>
      </p:pic>
    </p:spTree>
    <p:extLst>
      <p:ext uri="{BB962C8B-B14F-4D97-AF65-F5344CB8AC3E}">
        <p14:creationId xmlns:p14="http://schemas.microsoft.com/office/powerpoint/2010/main" val="20323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7198" y="1444434"/>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2738370" y="2615421"/>
            <a:ext cx="10865057" cy="2403630"/>
          </a:xfrm>
          <a:custGeom>
            <a:avLst/>
            <a:gdLst/>
            <a:ahLst/>
            <a:cxnLst/>
            <a:rect l="l" t="t" r="r" b="b"/>
            <a:pathLst>
              <a:path w="10865057" h="2403630">
                <a:moveTo>
                  <a:pt x="0" y="0"/>
                </a:moveTo>
                <a:lnTo>
                  <a:pt x="10865056" y="0"/>
                </a:lnTo>
                <a:lnTo>
                  <a:pt x="10865056" y="2403630"/>
                </a:lnTo>
                <a:lnTo>
                  <a:pt x="0" y="2403630"/>
                </a:lnTo>
                <a:lnTo>
                  <a:pt x="0" y="0"/>
                </a:lnTo>
                <a:close/>
              </a:path>
            </a:pathLst>
          </a:custGeom>
          <a:blipFill>
            <a:blip r:embed="rId4"/>
            <a:stretch>
              <a:fillRect/>
            </a:stretch>
          </a:blipFill>
        </p:spPr>
      </p:sp>
      <p:sp>
        <p:nvSpPr>
          <p:cNvPr id="5" name="TextBox 5"/>
          <p:cNvSpPr txBox="1"/>
          <p:nvPr/>
        </p:nvSpPr>
        <p:spPr>
          <a:xfrm>
            <a:off x="1028700" y="382084"/>
            <a:ext cx="13012387" cy="1062350"/>
          </a:xfrm>
          <a:prstGeom prst="rect">
            <a:avLst/>
          </a:prstGeom>
        </p:spPr>
        <p:txBody>
          <a:bodyPr lIns="0" tIns="0" rIns="0" bIns="0" rtlCol="0" anchor="t">
            <a:spAutoFit/>
          </a:bodyPr>
          <a:lstStyle/>
          <a:p>
            <a:pPr algn="l">
              <a:lnSpc>
                <a:spcPts val="8645"/>
              </a:lnSpc>
              <a:spcBef>
                <a:spcPct val="0"/>
              </a:spcBef>
            </a:pPr>
            <a:r>
              <a:rPr lang="en-US" sz="6175" spc="172">
                <a:solidFill>
                  <a:srgbClr val="000000"/>
                </a:solidFill>
                <a:latin typeface="League Spartan"/>
                <a:ea typeface="League Spartan"/>
                <a:cs typeface="League Spartan"/>
                <a:sym typeface="League Spartan"/>
              </a:rPr>
              <a:t>2.IONIC POLARIZATION</a:t>
            </a:r>
          </a:p>
        </p:txBody>
      </p:sp>
      <p:sp>
        <p:nvSpPr>
          <p:cNvPr id="8" name="TextBox 8"/>
          <p:cNvSpPr txBox="1"/>
          <p:nvPr/>
        </p:nvSpPr>
        <p:spPr>
          <a:xfrm>
            <a:off x="530049" y="5192407"/>
            <a:ext cx="15596839" cy="4204335"/>
          </a:xfrm>
          <a:prstGeom prst="rect">
            <a:avLst/>
          </a:prstGeom>
        </p:spPr>
        <p:txBody>
          <a:bodyPr lIns="0" tIns="0" rIns="0" bIns="0" rtlCol="0" anchor="t">
            <a:spAutoFit/>
          </a:bodyPr>
          <a:lstStyle/>
          <a:p>
            <a:pPr marL="518160" lvl="1" indent="-259080" algn="just">
              <a:lnSpc>
                <a:spcPts val="4800"/>
              </a:lnSpc>
              <a:spcBef>
                <a:spcPct val="0"/>
              </a:spcBef>
              <a:buFont typeface="Arial"/>
              <a:buChar char="•"/>
            </a:pPr>
            <a:r>
              <a:rPr lang="en-US" sz="2400" b="1" dirty="0">
                <a:solidFill>
                  <a:srgbClr val="0097B2"/>
                </a:solidFill>
                <a:latin typeface="Open Sans Bold"/>
                <a:ea typeface="Open Sans Bold"/>
                <a:cs typeface="Open Sans Bold"/>
                <a:sym typeface="Open Sans Bold"/>
              </a:rPr>
              <a:t>I</a:t>
            </a:r>
            <a:r>
              <a:rPr lang="en-US" sz="2400" b="1" u="none" strike="noStrike" dirty="0">
                <a:solidFill>
                  <a:srgbClr val="0097B2"/>
                </a:solidFill>
                <a:latin typeface="Open Sans Bold"/>
                <a:ea typeface="Open Sans Bold"/>
                <a:cs typeface="Open Sans Bold"/>
                <a:sym typeface="Open Sans Bold"/>
              </a:rPr>
              <a:t>onic polarization </a:t>
            </a:r>
            <a:r>
              <a:rPr lang="en-US" sz="2400" b="1" u="none" strike="noStrike" dirty="0">
                <a:solidFill>
                  <a:srgbClr val="000000"/>
                </a:solidFill>
                <a:latin typeface="Open Sans Bold"/>
                <a:ea typeface="Open Sans Bold"/>
                <a:cs typeface="Open Sans Bold"/>
                <a:sym typeface="Open Sans Bold"/>
              </a:rPr>
              <a:t>is due to the displacement of cations and anions of an ionic solid subjected to the externally applied field.</a:t>
            </a:r>
          </a:p>
          <a:p>
            <a:pPr marL="518160" lvl="1" indent="-259080" algn="just">
              <a:lnSpc>
                <a:spcPts val="4800"/>
              </a:lnSpc>
              <a:spcBef>
                <a:spcPct val="0"/>
              </a:spcBef>
              <a:buFont typeface="Arial"/>
              <a:buChar char="•"/>
            </a:pPr>
            <a:r>
              <a:rPr lang="en-US" sz="2400" b="1" u="none" strike="noStrike" dirty="0">
                <a:solidFill>
                  <a:srgbClr val="0097B2"/>
                </a:solidFill>
                <a:latin typeface="Open Sans Bold"/>
                <a:ea typeface="Open Sans Bold"/>
                <a:cs typeface="Open Sans Bold"/>
                <a:sym typeface="Open Sans Bold"/>
              </a:rPr>
              <a:t>Ionic polarization </a:t>
            </a:r>
            <a:r>
              <a:rPr lang="en-US" sz="2400" b="1" u="none" strike="noStrike" dirty="0">
                <a:solidFill>
                  <a:srgbClr val="000000"/>
                </a:solidFill>
                <a:latin typeface="Open Sans Bold"/>
                <a:ea typeface="Open Sans Bold"/>
                <a:cs typeface="Open Sans Bold"/>
                <a:sym typeface="Open Sans Bold"/>
              </a:rPr>
              <a:t>exists only for those types of materials that have a net positive charge and a net negative charge, even in the absence of an applied field. HCL molecules have a permanent dipole moment “</a:t>
            </a:r>
            <a:r>
              <a:rPr lang="en-US" sz="2400" b="1" u="none" strike="noStrike" dirty="0" err="1">
                <a:solidFill>
                  <a:srgbClr val="000000"/>
                </a:solidFill>
                <a:latin typeface="Open Sans Bold"/>
                <a:ea typeface="Open Sans Bold"/>
                <a:cs typeface="Open Sans Bold"/>
                <a:sym typeface="Open Sans Bold"/>
              </a:rPr>
              <a:t>e.d</a:t>
            </a:r>
            <a:r>
              <a:rPr lang="en-US" sz="2400" b="1" u="none" strike="noStrike" dirty="0">
                <a:solidFill>
                  <a:srgbClr val="000000"/>
                </a:solidFill>
                <a:latin typeface="Open Sans Bold"/>
                <a:ea typeface="Open Sans Bold"/>
                <a:cs typeface="Open Sans Bold"/>
                <a:sym typeface="Open Sans Bold"/>
              </a:rPr>
              <a:t>”, where d is the distance of separation of ions. In an electrical field, the resultant torque lines up the dipoles parallel to the field at absolute zero temperature.</a:t>
            </a:r>
          </a:p>
          <a:p>
            <a:pPr marL="0" lvl="0" indent="0" algn="l">
              <a:lnSpc>
                <a:spcPts val="4800"/>
              </a:lnSpc>
              <a:spcBef>
                <a:spcPct val="0"/>
              </a:spcBef>
            </a:pPr>
            <a:endParaRPr lang="en-US" sz="2400" b="1" u="none" strike="noStrike" dirty="0">
              <a:solidFill>
                <a:srgbClr val="000000"/>
              </a:solidFill>
              <a:latin typeface="Open Sans Bold"/>
              <a:ea typeface="Open Sans Bold"/>
              <a:cs typeface="Open Sans Bold"/>
              <a:sym typeface="Open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olarization_7">
            <a:hlinkClick r:id="" action="ppaction://media"/>
            <a:extLst>
              <a:ext uri="{FF2B5EF4-FFF2-40B4-BE49-F238E27FC236}">
                <a16:creationId xmlns:a16="http://schemas.microsoft.com/office/drawing/2014/main" id="{080E4CFE-D305-E609-2E46-E27C5C7067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8301393" cy="10287000"/>
          </a:xfrm>
          <a:prstGeom prst="rect">
            <a:avLst/>
          </a:prstGeom>
        </p:spPr>
      </p:pic>
    </p:spTree>
    <p:extLst>
      <p:ext uri="{BB962C8B-B14F-4D97-AF65-F5344CB8AC3E}">
        <p14:creationId xmlns:p14="http://schemas.microsoft.com/office/powerpoint/2010/main" val="69543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940163"/>
            <a:ext cx="2822180" cy="318137"/>
          </a:xfrm>
          <a:custGeom>
            <a:avLst/>
            <a:gdLst/>
            <a:ahLst/>
            <a:cxnLst/>
            <a:rect l="l" t="t" r="r" b="b"/>
            <a:pathLst>
              <a:path w="2822180" h="318137">
                <a:moveTo>
                  <a:pt x="0" y="0"/>
                </a:moveTo>
                <a:lnTo>
                  <a:pt x="2822180" y="0"/>
                </a:lnTo>
                <a:lnTo>
                  <a:pt x="2822180" y="318137"/>
                </a:lnTo>
                <a:lnTo>
                  <a:pt x="0" y="31813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0653546" y="932427"/>
            <a:ext cx="4884250" cy="7979877"/>
          </a:xfrm>
          <a:prstGeom prst="rect">
            <a:avLst/>
          </a:prstGeom>
        </p:spPr>
        <p:txBody>
          <a:bodyPr lIns="0" tIns="0" rIns="0" bIns="0" rtlCol="0" anchor="t">
            <a:spAutoFit/>
          </a:bodyPr>
          <a:lstStyle/>
          <a:p>
            <a:pPr marL="561344" lvl="1" indent="-280672" algn="l">
              <a:lnSpc>
                <a:spcPts val="6500"/>
              </a:lnSpc>
              <a:buFont typeface="Arial"/>
              <a:buChar char="•"/>
            </a:pPr>
            <a:r>
              <a:rPr lang="en-US" sz="2600" dirty="0">
                <a:solidFill>
                  <a:srgbClr val="000000"/>
                </a:solidFill>
                <a:latin typeface="Open Sans"/>
                <a:ea typeface="Open Sans"/>
                <a:cs typeface="Open Sans"/>
                <a:sym typeface="Open Sans"/>
              </a:rPr>
              <a:t>Introduction</a:t>
            </a:r>
          </a:p>
          <a:p>
            <a:pPr marL="561344" lvl="1" indent="-280672" algn="l">
              <a:lnSpc>
                <a:spcPts val="6500"/>
              </a:lnSpc>
              <a:buFont typeface="Arial"/>
              <a:buChar char="•"/>
            </a:pPr>
            <a:r>
              <a:rPr lang="en-US" sz="2600" dirty="0">
                <a:solidFill>
                  <a:srgbClr val="000000"/>
                </a:solidFill>
                <a:latin typeface="Open Sans"/>
                <a:ea typeface="Open Sans"/>
                <a:cs typeface="Open Sans"/>
                <a:sym typeface="Open Sans"/>
              </a:rPr>
              <a:t>Objective</a:t>
            </a:r>
          </a:p>
          <a:p>
            <a:pPr marL="561344" lvl="1" indent="-280672" algn="l">
              <a:lnSpc>
                <a:spcPts val="6500"/>
              </a:lnSpc>
              <a:buFont typeface="Arial"/>
              <a:buChar char="•"/>
            </a:pPr>
            <a:r>
              <a:rPr lang="en-US" sz="2600" dirty="0">
                <a:solidFill>
                  <a:srgbClr val="000000"/>
                </a:solidFill>
                <a:latin typeface="Open Sans"/>
                <a:ea typeface="Open Sans"/>
                <a:cs typeface="Open Sans"/>
                <a:sym typeface="Open Sans"/>
              </a:rPr>
              <a:t>Research Questions</a:t>
            </a:r>
          </a:p>
          <a:p>
            <a:pPr marL="561344" lvl="1" indent="-280672" algn="l">
              <a:lnSpc>
                <a:spcPts val="6500"/>
              </a:lnSpc>
              <a:buFont typeface="Arial"/>
              <a:buChar char="•"/>
            </a:pPr>
            <a:r>
              <a:rPr lang="en-US" sz="2600" dirty="0">
                <a:solidFill>
                  <a:srgbClr val="000000"/>
                </a:solidFill>
                <a:latin typeface="Open Sans"/>
                <a:ea typeface="Open Sans"/>
                <a:cs typeface="Open Sans"/>
                <a:sym typeface="Open Sans"/>
              </a:rPr>
              <a:t>Literature Review</a:t>
            </a:r>
          </a:p>
          <a:p>
            <a:pPr marL="561344" lvl="1" indent="-280672" algn="l">
              <a:lnSpc>
                <a:spcPct val="150000"/>
              </a:lnSpc>
              <a:buFont typeface="Arial"/>
              <a:buChar char="•"/>
            </a:pPr>
            <a:r>
              <a:rPr lang="en-US" sz="2600" dirty="0">
                <a:solidFill>
                  <a:srgbClr val="000000"/>
                </a:solidFill>
                <a:latin typeface="Open Sans"/>
                <a:ea typeface="Open Sans"/>
                <a:cs typeface="Open Sans"/>
                <a:sym typeface="Open Sans"/>
              </a:rPr>
              <a:t>Electric field intensity</a:t>
            </a:r>
          </a:p>
          <a:p>
            <a:pPr marL="561344" lvl="1" indent="-280672">
              <a:lnSpc>
                <a:spcPts val="6500"/>
              </a:lnSpc>
              <a:buFont typeface="Arial"/>
              <a:buChar char="•"/>
            </a:pPr>
            <a:r>
              <a:rPr lang="en-US" sz="2600" dirty="0">
                <a:solidFill>
                  <a:srgbClr val="000000"/>
                </a:solidFill>
                <a:latin typeface="Open Sans"/>
                <a:ea typeface="Open Sans"/>
                <a:cs typeface="Open Sans"/>
                <a:sym typeface="Open Sans"/>
              </a:rPr>
              <a:t>Polarization</a:t>
            </a:r>
            <a:endParaRPr lang="ar-EG" sz="2600" dirty="0">
              <a:solidFill>
                <a:srgbClr val="000000"/>
              </a:solidFill>
              <a:latin typeface="Open Sans"/>
              <a:ea typeface="Open Sans"/>
              <a:cs typeface="Open Sans"/>
              <a:sym typeface="Open Sans"/>
            </a:endParaRPr>
          </a:p>
          <a:p>
            <a:pPr marL="561344" lvl="1" indent="-280672">
              <a:lnSpc>
                <a:spcPts val="6500"/>
              </a:lnSpc>
              <a:buFont typeface="Arial"/>
              <a:buChar char="•"/>
            </a:pPr>
            <a:r>
              <a:rPr lang="en-US" sz="2600" dirty="0">
                <a:solidFill>
                  <a:srgbClr val="000000"/>
                </a:solidFill>
                <a:latin typeface="Open Sans"/>
                <a:ea typeface="Open Sans"/>
                <a:cs typeface="Open Sans"/>
                <a:sym typeface="Open Sans"/>
              </a:rPr>
              <a:t>The Electric Displacement Field</a:t>
            </a:r>
          </a:p>
          <a:p>
            <a:pPr marL="561344" lvl="1" indent="-280672" algn="l">
              <a:lnSpc>
                <a:spcPts val="6500"/>
              </a:lnSpc>
              <a:buFont typeface="Arial"/>
              <a:buChar char="•"/>
            </a:pPr>
            <a:r>
              <a:rPr lang="en-US" sz="2600" dirty="0">
                <a:solidFill>
                  <a:srgbClr val="000000"/>
                </a:solidFill>
                <a:latin typeface="Open Sans"/>
                <a:ea typeface="Open Sans"/>
                <a:cs typeface="Open Sans"/>
                <a:sym typeface="Open Sans"/>
              </a:rPr>
              <a:t>Current in a capacitor</a:t>
            </a:r>
          </a:p>
          <a:p>
            <a:pPr marL="561344" lvl="1" indent="-280672" algn="l">
              <a:lnSpc>
                <a:spcPts val="6500"/>
              </a:lnSpc>
              <a:buFont typeface="Arial"/>
              <a:buChar char="•"/>
            </a:pPr>
            <a:r>
              <a:rPr lang="en-US" sz="2600" dirty="0">
                <a:solidFill>
                  <a:srgbClr val="000000"/>
                </a:solidFill>
                <a:latin typeface="Open Sans"/>
                <a:ea typeface="Open Sans"/>
                <a:cs typeface="Open Sans"/>
                <a:sym typeface="Open Sans"/>
              </a:rPr>
              <a:t>Conclusion</a:t>
            </a:r>
          </a:p>
        </p:txBody>
      </p:sp>
      <p:sp>
        <p:nvSpPr>
          <p:cNvPr id="4" name="TextBox 4"/>
          <p:cNvSpPr txBox="1"/>
          <p:nvPr/>
        </p:nvSpPr>
        <p:spPr>
          <a:xfrm>
            <a:off x="1028700" y="7098658"/>
            <a:ext cx="8173265" cy="1633303"/>
          </a:xfrm>
          <a:prstGeom prst="rect">
            <a:avLst/>
          </a:prstGeom>
        </p:spPr>
        <p:txBody>
          <a:bodyPr lIns="0" tIns="0" rIns="0" bIns="0" rtlCol="0" anchor="t">
            <a:spAutoFit/>
          </a:bodyPr>
          <a:lstStyle/>
          <a:p>
            <a:pPr algn="l">
              <a:lnSpc>
                <a:spcPts val="13404"/>
              </a:lnSpc>
              <a:spcBef>
                <a:spcPct val="0"/>
              </a:spcBef>
            </a:pPr>
            <a:r>
              <a:rPr lang="en-US" sz="9574" spc="268">
                <a:solidFill>
                  <a:srgbClr val="000000"/>
                </a:solidFill>
                <a:latin typeface="League Spartan"/>
                <a:ea typeface="League Spartan"/>
                <a:cs typeface="League Spartan"/>
                <a:sym typeface="League Spartan"/>
              </a:rPr>
              <a:t>OVERVIEW</a:t>
            </a:r>
          </a:p>
        </p:txBody>
      </p:sp>
      <p:sp>
        <p:nvSpPr>
          <p:cNvPr id="5" name="Freeform 5"/>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p:cNvSpPr txBox="1"/>
          <p:nvPr/>
        </p:nvSpPr>
        <p:spPr>
          <a:xfrm>
            <a:off x="1028700" y="981075"/>
            <a:ext cx="5706106" cy="407640"/>
          </a:xfrm>
          <a:prstGeom prst="rect">
            <a:avLst/>
          </a:prstGeom>
        </p:spPr>
        <p:txBody>
          <a:bodyPr lIns="0" tIns="0" rIns="0" bIns="0" rtlCol="0" anchor="t">
            <a:spAutoFit/>
          </a:bodyPr>
          <a:lstStyle/>
          <a:p>
            <a:pPr algn="l">
              <a:lnSpc>
                <a:spcPts val="3327"/>
              </a:lnSpc>
              <a:spcBef>
                <a:spcPct val="0"/>
              </a:spcBef>
            </a:pPr>
            <a:r>
              <a:rPr lang="en-US" sz="2376" spc="674">
                <a:solidFill>
                  <a:srgbClr val="000000"/>
                </a:solidFill>
                <a:latin typeface="Open Sans"/>
                <a:ea typeface="Open Sans"/>
                <a:cs typeface="Open Sans"/>
                <a:sym typeface="Open Sans"/>
              </a:rPr>
              <a:t>ASSUIT UNIVERSITY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7198" y="1444434"/>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8999036" y="2615421"/>
            <a:ext cx="7990342" cy="5697150"/>
          </a:xfrm>
          <a:custGeom>
            <a:avLst/>
            <a:gdLst/>
            <a:ahLst/>
            <a:cxnLst/>
            <a:rect l="l" t="t" r="r" b="b"/>
            <a:pathLst>
              <a:path w="7990342" h="5697150">
                <a:moveTo>
                  <a:pt x="0" y="0"/>
                </a:moveTo>
                <a:lnTo>
                  <a:pt x="7990341" y="0"/>
                </a:lnTo>
                <a:lnTo>
                  <a:pt x="7990341" y="5697150"/>
                </a:lnTo>
                <a:lnTo>
                  <a:pt x="0" y="5697150"/>
                </a:lnTo>
                <a:lnTo>
                  <a:pt x="0" y="0"/>
                </a:lnTo>
                <a:close/>
              </a:path>
            </a:pathLst>
          </a:custGeom>
          <a:blipFill>
            <a:blip r:embed="rId4"/>
            <a:stretch>
              <a:fillRect/>
            </a:stretch>
          </a:blipFill>
        </p:spPr>
      </p:sp>
      <p:sp>
        <p:nvSpPr>
          <p:cNvPr id="5" name="TextBox 5"/>
          <p:cNvSpPr txBox="1"/>
          <p:nvPr/>
        </p:nvSpPr>
        <p:spPr>
          <a:xfrm>
            <a:off x="1028700" y="382084"/>
            <a:ext cx="15811500" cy="1064715"/>
          </a:xfrm>
          <a:prstGeom prst="rect">
            <a:avLst/>
          </a:prstGeom>
        </p:spPr>
        <p:txBody>
          <a:bodyPr wrap="square" lIns="0" tIns="0" rIns="0" bIns="0" rtlCol="0" anchor="t">
            <a:spAutoFit/>
          </a:bodyPr>
          <a:lstStyle/>
          <a:p>
            <a:pPr>
              <a:lnSpc>
                <a:spcPts val="8645"/>
              </a:lnSpc>
              <a:spcBef>
                <a:spcPct val="0"/>
              </a:spcBef>
            </a:pPr>
            <a:r>
              <a:rPr lang="en-US" sz="6175" spc="172" dirty="0">
                <a:solidFill>
                  <a:srgbClr val="000000"/>
                </a:solidFill>
                <a:latin typeface="League Spartan"/>
                <a:ea typeface="League Spartan"/>
                <a:cs typeface="League Spartan"/>
                <a:sym typeface="League Spartan"/>
              </a:rPr>
              <a:t>3.</a:t>
            </a:r>
            <a:r>
              <a:rPr lang="en-US" sz="6000" b="1" dirty="0">
                <a:solidFill>
                  <a:srgbClr val="000000"/>
                </a:solidFill>
                <a:latin typeface="League Spartan" panose="020B0604020202020204" charset="0"/>
                <a:ea typeface="Open Sans Bold"/>
                <a:cs typeface="Open Sans Bold"/>
                <a:sym typeface="Open Sans Bold"/>
              </a:rPr>
              <a:t>ORIENTATIONAL</a:t>
            </a:r>
            <a:r>
              <a:rPr lang="en-US" sz="6000" b="1" spc="172" dirty="0">
                <a:solidFill>
                  <a:srgbClr val="000000"/>
                </a:solidFill>
                <a:latin typeface="League Spartan"/>
                <a:ea typeface="Open Sans Bold"/>
                <a:cs typeface="Open Sans Bold"/>
                <a:sym typeface="League Spartan"/>
              </a:rPr>
              <a:t> </a:t>
            </a:r>
            <a:r>
              <a:rPr lang="en-US" sz="6000" spc="172" dirty="0">
                <a:solidFill>
                  <a:srgbClr val="000000"/>
                </a:solidFill>
                <a:latin typeface="League Spartan"/>
                <a:ea typeface="League Spartan"/>
                <a:cs typeface="League Spartan"/>
                <a:sym typeface="League Spartan"/>
              </a:rPr>
              <a:t>POLARIZATION</a:t>
            </a:r>
          </a:p>
        </p:txBody>
      </p:sp>
      <p:sp>
        <p:nvSpPr>
          <p:cNvPr id="7" name="TextBox 7"/>
          <p:cNvSpPr txBox="1"/>
          <p:nvPr/>
        </p:nvSpPr>
        <p:spPr>
          <a:xfrm>
            <a:off x="12192000" y="2150601"/>
            <a:ext cx="3899935" cy="464820"/>
          </a:xfrm>
          <a:prstGeom prst="rect">
            <a:avLst/>
          </a:prstGeom>
        </p:spPr>
        <p:txBody>
          <a:bodyPr lIns="0" tIns="0" rIns="0" bIns="0" rtlCol="0" anchor="t">
            <a:spAutoFit/>
          </a:bodyPr>
          <a:lstStyle/>
          <a:p>
            <a:pPr algn="l">
              <a:lnSpc>
                <a:spcPts val="3780"/>
              </a:lnSpc>
              <a:spcBef>
                <a:spcPct val="0"/>
              </a:spcBef>
            </a:pPr>
            <a:r>
              <a:rPr lang="en-US" sz="2700" b="1" dirty="0">
                <a:solidFill>
                  <a:srgbClr val="7F7E7E"/>
                </a:solidFill>
                <a:latin typeface="Open Sans Bold"/>
                <a:ea typeface="Open Sans Bold"/>
                <a:cs typeface="Open Sans Bold"/>
                <a:sym typeface="Open Sans Bold"/>
              </a:rPr>
              <a:t>Case Study</a:t>
            </a:r>
          </a:p>
        </p:txBody>
      </p:sp>
      <p:sp>
        <p:nvSpPr>
          <p:cNvPr id="8" name="TextBox 8"/>
          <p:cNvSpPr txBox="1"/>
          <p:nvPr/>
        </p:nvSpPr>
        <p:spPr>
          <a:xfrm>
            <a:off x="304800" y="1974429"/>
            <a:ext cx="9226498" cy="8562975"/>
          </a:xfrm>
          <a:prstGeom prst="rect">
            <a:avLst/>
          </a:prstGeom>
        </p:spPr>
        <p:txBody>
          <a:bodyPr lIns="0" tIns="0" rIns="0" bIns="0" rtlCol="0" anchor="t">
            <a:spAutoFit/>
          </a:bodyPr>
          <a:lstStyle/>
          <a:p>
            <a:pPr marL="518160" lvl="1" indent="-259080" algn="just">
              <a:lnSpc>
                <a:spcPts val="4800"/>
              </a:lnSpc>
              <a:spcBef>
                <a:spcPct val="0"/>
              </a:spcBef>
              <a:buFont typeface="Arial"/>
              <a:buChar char="•"/>
            </a:pPr>
            <a:r>
              <a:rPr lang="en-US" sz="2400" b="1" dirty="0">
                <a:solidFill>
                  <a:srgbClr val="0097B2"/>
                </a:solidFill>
                <a:latin typeface="Open Sans Bold"/>
                <a:ea typeface="Open Sans Bold"/>
                <a:cs typeface="Open Sans Bold"/>
                <a:sym typeface="Open Sans Bold"/>
              </a:rPr>
              <a:t>Orientati</a:t>
            </a:r>
            <a:r>
              <a:rPr lang="en-US" sz="2400" b="1" u="none" strike="noStrike" dirty="0">
                <a:solidFill>
                  <a:srgbClr val="0097B2"/>
                </a:solidFill>
                <a:latin typeface="Open Sans Bold"/>
                <a:ea typeface="Open Sans Bold"/>
                <a:cs typeface="Open Sans Bold"/>
                <a:sym typeface="Open Sans Bold"/>
              </a:rPr>
              <a:t>onal polarization </a:t>
            </a:r>
            <a:r>
              <a:rPr lang="en-US" sz="2400" b="1" u="none" strike="noStrike" dirty="0">
                <a:solidFill>
                  <a:srgbClr val="000000"/>
                </a:solidFill>
                <a:latin typeface="Open Sans Bold"/>
                <a:ea typeface="Open Sans Bold"/>
                <a:cs typeface="Open Sans Bold"/>
                <a:sym typeface="Open Sans Bold"/>
              </a:rPr>
              <a:t>is observed in the materials having a covalent bond of ionic character and molecules having a partial ionic bond.</a:t>
            </a:r>
          </a:p>
          <a:p>
            <a:pPr marL="518160" lvl="1" indent="-259080" algn="just">
              <a:lnSpc>
                <a:spcPts val="4800"/>
              </a:lnSpc>
              <a:spcBef>
                <a:spcPct val="0"/>
              </a:spcBef>
              <a:buFont typeface="Arial"/>
              <a:buChar char="•"/>
            </a:pPr>
            <a:r>
              <a:rPr lang="en-US" sz="2400" b="1" u="none" strike="noStrike" dirty="0">
                <a:solidFill>
                  <a:srgbClr val="000000"/>
                </a:solidFill>
                <a:latin typeface="Open Sans Bold"/>
                <a:ea typeface="Open Sans Bold"/>
                <a:cs typeface="Open Sans Bold"/>
                <a:sym typeface="Open Sans Bold"/>
              </a:rPr>
              <a:t>The existence of a permanent moment is purely a matter of molecular geometry. Two hypothetical cases are shown in the figure . The molecules are of the form ABA. B atom </a:t>
            </a:r>
            <a:r>
              <a:rPr lang="en-US" sz="2400" b="1" u="none" strike="noStrike" dirty="0" err="1">
                <a:solidFill>
                  <a:srgbClr val="000000"/>
                </a:solidFill>
                <a:latin typeface="Open Sans Bold"/>
                <a:ea typeface="Open Sans Bold"/>
                <a:cs typeface="Open Sans Bold"/>
                <a:sym typeface="Open Sans Bold"/>
              </a:rPr>
              <a:t>i</a:t>
            </a:r>
            <a:r>
              <a:rPr lang="en-US" sz="2400" b="1" u="none" strike="noStrike" dirty="0">
                <a:solidFill>
                  <a:srgbClr val="000000"/>
                </a:solidFill>
                <a:latin typeface="Open Sans Bold"/>
                <a:ea typeface="Open Sans Bold"/>
                <a:cs typeface="Open Sans Bold"/>
                <a:sym typeface="Open Sans Bold"/>
              </a:rPr>
              <a:t> is negatively charged, whereas A’s are positively charged. The arrangements of the figure give a net-zero dipole moment in the absence of the field, whereas the molecular geometry of the figure gives a resultant dipole moment in the absence of the field. CO2 is an example of the first case and NO2, and H2O are examples of the second case.</a:t>
            </a:r>
          </a:p>
          <a:p>
            <a:pPr marL="0" lvl="0" indent="0" algn="l">
              <a:lnSpc>
                <a:spcPts val="4800"/>
              </a:lnSpc>
              <a:spcBef>
                <a:spcPct val="0"/>
              </a:spcBef>
            </a:pPr>
            <a:endParaRPr lang="en-US" sz="2400" b="1" u="none" strike="noStrike" dirty="0">
              <a:solidFill>
                <a:srgbClr val="000000"/>
              </a:solidFill>
              <a:latin typeface="Open Sans Bold"/>
              <a:ea typeface="Open Sans Bold"/>
              <a:cs typeface="Open Sans Bold"/>
              <a:sym typeface="Open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olarization_8">
            <a:hlinkClick r:id="" action="ppaction://media"/>
            <a:extLst>
              <a:ext uri="{FF2B5EF4-FFF2-40B4-BE49-F238E27FC236}">
                <a16:creationId xmlns:a16="http://schemas.microsoft.com/office/drawing/2014/main" id="{E459B5DB-E369-E34C-2DA0-88B863F116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301393" cy="10287000"/>
          </a:xfrm>
          <a:prstGeom prst="rect">
            <a:avLst/>
          </a:prstGeom>
        </p:spPr>
      </p:pic>
    </p:spTree>
    <p:extLst>
      <p:ext uri="{BB962C8B-B14F-4D97-AF65-F5344CB8AC3E}">
        <p14:creationId xmlns:p14="http://schemas.microsoft.com/office/powerpoint/2010/main" val="231613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C7C09-0F74-4BFF-8223-B909A6AF68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5A36FE-83BE-CC59-9773-9C4E6C808A8A}"/>
              </a:ext>
            </a:extLst>
          </p:cNvPr>
          <p:cNvSpPr/>
          <p:nvPr/>
        </p:nvSpPr>
        <p:spPr>
          <a:xfrm>
            <a:off x="1057198" y="1749234"/>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a:extLst>
              <a:ext uri="{FF2B5EF4-FFF2-40B4-BE49-F238E27FC236}">
                <a16:creationId xmlns:a16="http://schemas.microsoft.com/office/drawing/2014/main" id="{93E5EE27-6BD0-C97C-E093-88726A635276}"/>
              </a:ext>
            </a:extLst>
          </p:cNvPr>
          <p:cNvSpPr/>
          <p:nvPr/>
        </p:nvSpPr>
        <p:spPr>
          <a:xfrm rot="-5400000">
            <a:off x="11982816" y="4494188"/>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TextBox 5">
            <a:extLst>
              <a:ext uri="{FF2B5EF4-FFF2-40B4-BE49-F238E27FC236}">
                <a16:creationId xmlns:a16="http://schemas.microsoft.com/office/drawing/2014/main" id="{07B3FC7E-0B35-0932-8940-8E31C4089195}"/>
              </a:ext>
            </a:extLst>
          </p:cNvPr>
          <p:cNvSpPr txBox="1"/>
          <p:nvPr/>
        </p:nvSpPr>
        <p:spPr>
          <a:xfrm>
            <a:off x="1057198" y="439233"/>
            <a:ext cx="14335202" cy="1372171"/>
          </a:xfrm>
          <a:prstGeom prst="rect">
            <a:avLst/>
          </a:prstGeom>
        </p:spPr>
        <p:txBody>
          <a:bodyPr wrap="square" lIns="0" tIns="0" rIns="0" bIns="0" rtlCol="0" anchor="t">
            <a:spAutoFit/>
          </a:bodyPr>
          <a:lstStyle/>
          <a:p>
            <a:pPr lvl="0">
              <a:lnSpc>
                <a:spcPts val="10745"/>
              </a:lnSpc>
              <a:spcBef>
                <a:spcPct val="0"/>
              </a:spcBef>
            </a:pPr>
            <a:r>
              <a:rPr lang="en-US" sz="8000" dirty="0">
                <a:latin typeface="League Spartan" panose="020B0604020202020204" charset="0"/>
              </a:rPr>
              <a:t>Polarization vs Frequency</a:t>
            </a:r>
            <a:endParaRPr lang="en-US" sz="7675" b="1" u="none" strike="noStrike" spc="214" dirty="0">
              <a:solidFill>
                <a:srgbClr val="000000"/>
              </a:solidFill>
              <a:latin typeface="League Spartan" panose="020B0604020202020204" charset="0"/>
              <a:ea typeface="League Spartan"/>
              <a:cs typeface="League Spartan"/>
              <a:sym typeface="League Spartan"/>
            </a:endParaRPr>
          </a:p>
        </p:txBody>
      </p:sp>
      <p:sp>
        <p:nvSpPr>
          <p:cNvPr id="7" name="TextBox 7">
            <a:extLst>
              <a:ext uri="{FF2B5EF4-FFF2-40B4-BE49-F238E27FC236}">
                <a16:creationId xmlns:a16="http://schemas.microsoft.com/office/drawing/2014/main" id="{FCB233DD-0C8C-1C2A-E81D-262AE29F7A44}"/>
              </a:ext>
            </a:extLst>
          </p:cNvPr>
          <p:cNvSpPr txBox="1"/>
          <p:nvPr/>
        </p:nvSpPr>
        <p:spPr>
          <a:xfrm>
            <a:off x="609600" y="2686392"/>
            <a:ext cx="7500883" cy="7078861"/>
          </a:xfrm>
          <a:prstGeom prst="rect">
            <a:avLst/>
          </a:prstGeom>
        </p:spPr>
        <p:txBody>
          <a:bodyPr wrap="square" lIns="0" tIns="0" rIns="0" bIns="0" rtlCol="0" anchor="t">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The ability of a material to polarize depends strongly on the frequency of the applied electric field.</a:t>
            </a:r>
          </a:p>
          <a:p>
            <a:pPr marL="342900" indent="-342900">
              <a:buFont typeface="Arial" panose="020B0604020202020204" pitchFamily="34" charset="0"/>
              <a:buChar char="•"/>
            </a:pPr>
            <a:r>
              <a:rPr lang="en-US" sz="2800" b="1" dirty="0">
                <a:solidFill>
                  <a:srgbClr val="0097B2"/>
                </a:solidFill>
                <a:latin typeface="Open Sans" panose="020B0606030504020204" pitchFamily="34" charset="0"/>
                <a:ea typeface="Open Sans" panose="020B0606030504020204" pitchFamily="34" charset="0"/>
                <a:cs typeface="Open Sans" panose="020B0606030504020204" pitchFamily="34" charset="0"/>
              </a:rPr>
              <a:t>Low Frequencies (DC – kHz)</a:t>
            </a:r>
            <a:br>
              <a:rPr lang="en-US" sz="2400" b="1" dirty="0">
                <a:latin typeface="Open Sans" panose="020B0606030504020204" pitchFamily="34" charset="0"/>
                <a:ea typeface="Open Sans" panose="020B0606030504020204" pitchFamily="34" charset="0"/>
                <a:cs typeface="Open Sans" panose="020B0606030504020204" pitchFamily="34" charset="0"/>
              </a:rPr>
            </a:br>
            <a:r>
              <a:rPr lang="en-US" sz="2400" b="1" dirty="0">
                <a:latin typeface="Open Sans" panose="020B0606030504020204" pitchFamily="34" charset="0"/>
                <a:ea typeface="Open Sans" panose="020B0606030504020204" pitchFamily="34" charset="0"/>
                <a:cs typeface="Open Sans" panose="020B0606030504020204" pitchFamily="34" charset="0"/>
              </a:rPr>
              <a:t>All polarization mechanisms (electronic, ionic, orientation, interfacial) can follow the field variation.</a:t>
            </a:r>
            <a:br>
              <a:rPr lang="en-US" sz="2400" b="1" dirty="0">
                <a:latin typeface="Open Sans" panose="020B0606030504020204" pitchFamily="34" charset="0"/>
                <a:ea typeface="Open Sans" panose="020B0606030504020204" pitchFamily="34" charset="0"/>
                <a:cs typeface="Open Sans" panose="020B0606030504020204" pitchFamily="34" charset="0"/>
              </a:rPr>
            </a:br>
            <a:r>
              <a:rPr lang="en-US" sz="2400" b="1" dirty="0">
                <a:latin typeface="Open Sans" panose="020B0606030504020204" pitchFamily="34" charset="0"/>
                <a:ea typeface="Open Sans" panose="020B0606030504020204" pitchFamily="34" charset="0"/>
                <a:cs typeface="Open Sans" panose="020B0606030504020204" pitchFamily="34" charset="0"/>
              </a:rPr>
              <a:t>Polarization is maximum.</a:t>
            </a:r>
          </a:p>
          <a:p>
            <a:pPr marL="342900" indent="-342900">
              <a:buFont typeface="Arial" panose="020B0604020202020204" pitchFamily="34" charset="0"/>
              <a:buChar char="•"/>
            </a:pPr>
            <a:r>
              <a:rPr lang="en-US" sz="2400" b="1" dirty="0">
                <a:solidFill>
                  <a:srgbClr val="0097B2"/>
                </a:solidFill>
                <a:latin typeface="Open Sans" panose="020B0606030504020204" pitchFamily="34" charset="0"/>
                <a:ea typeface="Open Sans" panose="020B0606030504020204" pitchFamily="34" charset="0"/>
                <a:cs typeface="Open Sans" panose="020B0606030504020204" pitchFamily="34" charset="0"/>
              </a:rPr>
              <a:t>Medium Frequencies (MHz)</a:t>
            </a:r>
            <a:br>
              <a:rPr lang="en-US" sz="2400" b="1" dirty="0">
                <a:latin typeface="Open Sans" panose="020B0606030504020204" pitchFamily="34" charset="0"/>
                <a:ea typeface="Open Sans" panose="020B0606030504020204" pitchFamily="34" charset="0"/>
                <a:cs typeface="Open Sans" panose="020B0606030504020204" pitchFamily="34" charset="0"/>
              </a:rPr>
            </a:br>
            <a:r>
              <a:rPr lang="en-US" sz="2400" b="1" dirty="0">
                <a:latin typeface="Open Sans" panose="020B0606030504020204" pitchFamily="34" charset="0"/>
                <a:ea typeface="Open Sans" panose="020B0606030504020204" pitchFamily="34" charset="0"/>
                <a:cs typeface="Open Sans" panose="020B0606030504020204" pitchFamily="34" charset="0"/>
              </a:rPr>
              <a:t>Orientation polarization begins to lag due to molecular inertia and relaxation effects.</a:t>
            </a:r>
          </a:p>
          <a:p>
            <a:pPr marL="342900" indent="-342900">
              <a:buFont typeface="Arial" panose="020B0604020202020204" pitchFamily="34" charset="0"/>
              <a:buChar char="•"/>
            </a:pPr>
            <a:r>
              <a:rPr lang="en-US" sz="2400" b="1" dirty="0">
                <a:solidFill>
                  <a:srgbClr val="0097B2"/>
                </a:solidFill>
                <a:latin typeface="Open Sans" panose="020B0606030504020204" pitchFamily="34" charset="0"/>
                <a:ea typeface="Open Sans" panose="020B0606030504020204" pitchFamily="34" charset="0"/>
                <a:cs typeface="Open Sans" panose="020B0606030504020204" pitchFamily="34" charset="0"/>
              </a:rPr>
              <a:t>High Frequencies (GHz)</a:t>
            </a:r>
            <a:br>
              <a:rPr lang="en-US" sz="2400" b="1" dirty="0">
                <a:latin typeface="Open Sans" panose="020B0606030504020204" pitchFamily="34" charset="0"/>
                <a:ea typeface="Open Sans" panose="020B0606030504020204" pitchFamily="34" charset="0"/>
                <a:cs typeface="Open Sans" panose="020B0606030504020204" pitchFamily="34" charset="0"/>
              </a:rPr>
            </a:br>
            <a:r>
              <a:rPr lang="en-US" sz="2400" b="1" dirty="0">
                <a:latin typeface="Open Sans" panose="020B0606030504020204" pitchFamily="34" charset="0"/>
                <a:ea typeface="Open Sans" panose="020B0606030504020204" pitchFamily="34" charset="0"/>
                <a:cs typeface="Open Sans" panose="020B0606030504020204" pitchFamily="34" charset="0"/>
              </a:rPr>
              <a:t>Only fast mechanisms like electronic polarization can respond.</a:t>
            </a:r>
            <a:br>
              <a:rPr lang="en-US" sz="2400" b="1" dirty="0">
                <a:latin typeface="Open Sans" panose="020B0606030504020204" pitchFamily="34" charset="0"/>
                <a:ea typeface="Open Sans" panose="020B0606030504020204" pitchFamily="34" charset="0"/>
                <a:cs typeface="Open Sans" panose="020B0606030504020204" pitchFamily="34" charset="0"/>
              </a:rPr>
            </a:br>
            <a:r>
              <a:rPr lang="en-US" sz="2400" b="1" dirty="0">
                <a:latin typeface="Open Sans" panose="020B0606030504020204" pitchFamily="34" charset="0"/>
                <a:ea typeface="Open Sans" panose="020B0606030504020204" pitchFamily="34" charset="0"/>
                <a:cs typeface="Open Sans" panose="020B0606030504020204" pitchFamily="34" charset="0"/>
              </a:rPr>
              <a:t>Slower dipole rotations cannot keep up with the rapidly changing field.</a:t>
            </a:r>
          </a:p>
          <a:p>
            <a:pPr marL="342900" indent="-342900">
              <a:buFont typeface="Arial" panose="020B0604020202020204" pitchFamily="34" charset="0"/>
              <a:buChar char="•"/>
            </a:pPr>
            <a:r>
              <a:rPr lang="en-US" sz="2400" b="1" dirty="0">
                <a:solidFill>
                  <a:srgbClr val="0097B2"/>
                </a:solidFill>
                <a:latin typeface="Open Sans" panose="020B0606030504020204" pitchFamily="34" charset="0"/>
                <a:ea typeface="Open Sans" panose="020B0606030504020204" pitchFamily="34" charset="0"/>
                <a:cs typeface="Open Sans" panose="020B0606030504020204" pitchFamily="34" charset="0"/>
              </a:rPr>
              <a:t>Optical Frequencies</a:t>
            </a:r>
            <a:br>
              <a:rPr lang="en-US" sz="2400" b="1" dirty="0">
                <a:latin typeface="Open Sans" panose="020B0606030504020204" pitchFamily="34" charset="0"/>
                <a:ea typeface="Open Sans" panose="020B0606030504020204" pitchFamily="34" charset="0"/>
                <a:cs typeface="Open Sans" panose="020B0606030504020204" pitchFamily="34" charset="0"/>
              </a:rPr>
            </a:br>
            <a:r>
              <a:rPr lang="en-US" sz="2400" b="1" dirty="0">
                <a:latin typeface="Open Sans" panose="020B0606030504020204" pitchFamily="34" charset="0"/>
                <a:ea typeface="Open Sans" panose="020B0606030504020204" pitchFamily="34" charset="0"/>
                <a:cs typeface="Open Sans" panose="020B0606030504020204" pitchFamily="34" charset="0"/>
              </a:rPr>
              <a:t>Only electronic polarization remains effective.</a:t>
            </a:r>
            <a:br>
              <a:rPr lang="en-US" sz="2400" b="1" dirty="0">
                <a:latin typeface="Open Sans" panose="020B0606030504020204" pitchFamily="34" charset="0"/>
                <a:ea typeface="Open Sans" panose="020B0606030504020204" pitchFamily="34" charset="0"/>
                <a:cs typeface="Open Sans" panose="020B0606030504020204" pitchFamily="34" charset="0"/>
              </a:rPr>
            </a:br>
            <a:endParaRPr 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AutoShape 2" descr="Frequency dependent polarization mechanisms 24 . | Download Scientific  Diagram">
            <a:extLst>
              <a:ext uri="{FF2B5EF4-FFF2-40B4-BE49-F238E27FC236}">
                <a16:creationId xmlns:a16="http://schemas.microsoft.com/office/drawing/2014/main" id="{0F5140FE-F782-E3D6-3D5B-729CFD8B165B}"/>
              </a:ext>
            </a:extLst>
          </p:cNvPr>
          <p:cNvSpPr>
            <a:spLocks noChangeAspect="1" noChangeArrowheads="1"/>
          </p:cNvSpPr>
          <p:nvPr/>
        </p:nvSpPr>
        <p:spPr bwMode="auto">
          <a:xfrm>
            <a:off x="8991600" y="4991100"/>
            <a:ext cx="4267200" cy="426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Frequency dependent polarization mechanisms 24 . | Download Scientific  Diagram">
            <a:extLst>
              <a:ext uri="{FF2B5EF4-FFF2-40B4-BE49-F238E27FC236}">
                <a16:creationId xmlns:a16="http://schemas.microsoft.com/office/drawing/2014/main" id="{57A6607C-C4B6-A2FA-31AF-5EE250124C15}"/>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90A7CAC9-921E-3A12-B88B-FA24C0D36B1C}"/>
              </a:ext>
            </a:extLst>
          </p:cNvPr>
          <p:cNvPicPr>
            <a:picLocks noChangeAspect="1"/>
          </p:cNvPicPr>
          <p:nvPr/>
        </p:nvPicPr>
        <p:blipFill>
          <a:blip r:embed="rId4"/>
          <a:stretch>
            <a:fillRect/>
          </a:stretch>
        </p:blipFill>
        <p:spPr>
          <a:xfrm>
            <a:off x="8110483" y="3314700"/>
            <a:ext cx="8983041" cy="4800600"/>
          </a:xfrm>
          <a:prstGeom prst="rect">
            <a:avLst/>
          </a:prstGeom>
        </p:spPr>
      </p:pic>
    </p:spTree>
    <p:extLst>
      <p:ext uri="{BB962C8B-B14F-4D97-AF65-F5344CB8AC3E}">
        <p14:creationId xmlns:p14="http://schemas.microsoft.com/office/powerpoint/2010/main" val="652067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38139" y="6870565"/>
            <a:ext cx="2623419" cy="295731"/>
          </a:xfrm>
          <a:custGeom>
            <a:avLst/>
            <a:gdLst/>
            <a:ahLst/>
            <a:cxnLst/>
            <a:rect l="l" t="t" r="r" b="b"/>
            <a:pathLst>
              <a:path w="2623419" h="295731">
                <a:moveTo>
                  <a:pt x="0" y="0"/>
                </a:moveTo>
                <a:lnTo>
                  <a:pt x="2623419" y="0"/>
                </a:lnTo>
                <a:lnTo>
                  <a:pt x="2623419" y="295730"/>
                </a:lnTo>
                <a:lnTo>
                  <a:pt x="0" y="29573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511070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3638139" y="2180888"/>
            <a:ext cx="11550238" cy="6453511"/>
          </a:xfrm>
          <a:prstGeom prst="rect">
            <a:avLst/>
          </a:prstGeom>
        </p:spPr>
        <p:txBody>
          <a:bodyPr lIns="0" tIns="0" rIns="0" bIns="0" rtlCol="0" anchor="t">
            <a:spAutoFit/>
          </a:bodyPr>
          <a:lstStyle/>
          <a:p>
            <a:pPr marL="0" lvl="0" indent="0" algn="l">
              <a:lnSpc>
                <a:spcPts val="12844"/>
              </a:lnSpc>
              <a:spcBef>
                <a:spcPct val="0"/>
              </a:spcBef>
            </a:pPr>
            <a:r>
              <a:rPr lang="ar-EG" sz="9174" spc="256" dirty="0">
                <a:solidFill>
                  <a:srgbClr val="000000"/>
                </a:solidFill>
                <a:latin typeface="League Spartan"/>
                <a:ea typeface="League Spartan"/>
                <a:cs typeface="League Spartan"/>
                <a:sym typeface="League Spartan"/>
              </a:rPr>
              <a:t>3</a:t>
            </a:r>
            <a:r>
              <a:rPr lang="en-US" sz="9174" spc="256" dirty="0">
                <a:solidFill>
                  <a:srgbClr val="000000"/>
                </a:solidFill>
                <a:latin typeface="League Spartan"/>
                <a:ea typeface="League Spartan"/>
                <a:cs typeface="League Spartan"/>
                <a:sym typeface="League Spartan"/>
              </a:rPr>
              <a:t>. TH</a:t>
            </a:r>
            <a:r>
              <a:rPr lang="en-US" sz="9174" b="1" u="none" strike="noStrike" spc="256" dirty="0">
                <a:solidFill>
                  <a:srgbClr val="000000"/>
                </a:solidFill>
                <a:latin typeface="League Spartan"/>
                <a:ea typeface="League Spartan"/>
                <a:cs typeface="League Spartan"/>
                <a:sym typeface="League Spartan"/>
              </a:rPr>
              <a:t>E ELECTRIC DISPLACEMENT FIELD (D)</a:t>
            </a:r>
          </a:p>
          <a:p>
            <a:pPr algn="l">
              <a:lnSpc>
                <a:spcPts val="12844"/>
              </a:lnSpc>
              <a:spcBef>
                <a:spcPct val="0"/>
              </a:spcBef>
            </a:pPr>
            <a:endParaRPr lang="en-US" sz="9174" b="1" u="none" strike="noStrike" spc="256" dirty="0">
              <a:solidFill>
                <a:srgbClr val="000000"/>
              </a:solidFill>
              <a:latin typeface="League Spartan"/>
              <a:ea typeface="League Spartan"/>
              <a:cs typeface="League Spartan"/>
              <a:sym typeface="League Spartan"/>
            </a:endParaRPr>
          </a:p>
        </p:txBody>
      </p:sp>
      <p:sp>
        <p:nvSpPr>
          <p:cNvPr id="6" name="TextBox 5">
            <a:extLst>
              <a:ext uri="{FF2B5EF4-FFF2-40B4-BE49-F238E27FC236}">
                <a16:creationId xmlns:a16="http://schemas.microsoft.com/office/drawing/2014/main" id="{A4D54870-0DE0-FBD2-94C3-D2FE91C2819E}"/>
              </a:ext>
            </a:extLst>
          </p:cNvPr>
          <p:cNvSpPr txBox="1"/>
          <p:nvPr/>
        </p:nvSpPr>
        <p:spPr>
          <a:xfrm>
            <a:off x="1981200" y="8633170"/>
            <a:ext cx="9144000" cy="954107"/>
          </a:xfrm>
          <a:prstGeom prst="rect">
            <a:avLst/>
          </a:prstGeom>
          <a:noFill/>
        </p:spPr>
        <p:txBody>
          <a:bodyPr wrap="square">
            <a:spAutoFit/>
          </a:bodyPr>
          <a:lstStyle/>
          <a:p>
            <a:r>
              <a:rPr lang="en-US" sz="2800" dirty="0">
                <a:latin typeface="League Spartan" panose="020B0604020202020204" charset="0"/>
              </a:rPr>
              <a:t>By: </a:t>
            </a:r>
          </a:p>
          <a:p>
            <a:r>
              <a:rPr lang="en-US" sz="2800" dirty="0" err="1">
                <a:solidFill>
                  <a:srgbClr val="0097B2"/>
                </a:solidFill>
                <a:latin typeface="League Spartan" panose="020B0604020202020204" charset="0"/>
              </a:rPr>
              <a:t>Lojien</a:t>
            </a:r>
            <a:r>
              <a:rPr lang="en-US" sz="2800" dirty="0">
                <a:solidFill>
                  <a:srgbClr val="0097B2"/>
                </a:solidFill>
                <a:latin typeface="League Spartan" panose="020B0604020202020204" charset="0"/>
              </a:rPr>
              <a:t> Diaa</a:t>
            </a:r>
            <a:endParaRPr lang="en-US" sz="2800" dirty="0">
              <a:latin typeface="League Spartan" panose="020B060402020202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amp;E_2">
            <a:hlinkClick r:id="" action="ppaction://media"/>
            <a:extLst>
              <a:ext uri="{FF2B5EF4-FFF2-40B4-BE49-F238E27FC236}">
                <a16:creationId xmlns:a16="http://schemas.microsoft.com/office/drawing/2014/main" id="{31DA5D8C-E57C-1450-5775-6258914C67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
            <a:ext cx="18504745" cy="10401300"/>
          </a:xfrm>
          <a:prstGeom prst="rect">
            <a:avLst/>
          </a:prstGeom>
        </p:spPr>
      </p:pic>
    </p:spTree>
    <p:extLst>
      <p:ext uri="{BB962C8B-B14F-4D97-AF65-F5344CB8AC3E}">
        <p14:creationId xmlns:p14="http://schemas.microsoft.com/office/powerpoint/2010/main" val="244623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a:extLst>
            <a:ext uri="{FF2B5EF4-FFF2-40B4-BE49-F238E27FC236}">
              <a16:creationId xmlns:a16="http://schemas.microsoft.com/office/drawing/2014/main" id="{C1F0BA8A-E026-9A2B-0B3A-E85853B4BB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964207-240E-2CFB-A3F0-1C2C25C2C471}"/>
              </a:ext>
            </a:extLst>
          </p:cNvPr>
          <p:cNvSpPr/>
          <p:nvPr/>
        </p:nvSpPr>
        <p:spPr>
          <a:xfrm rot="-5400000">
            <a:off x="12034292" y="4494188"/>
            <a:ext cx="11520040" cy="1298623"/>
          </a:xfrm>
          <a:custGeom>
            <a:avLst/>
            <a:gdLst/>
            <a:ahLst/>
            <a:cxnLst/>
            <a:rect l="l" t="t" r="r" b="b"/>
            <a:pathLst>
              <a:path w="11520040" h="1298623">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a:extLst>
              <a:ext uri="{FF2B5EF4-FFF2-40B4-BE49-F238E27FC236}">
                <a16:creationId xmlns:a16="http://schemas.microsoft.com/office/drawing/2014/main" id="{DF72E562-C67E-B6DA-9CC0-D77A3107C3B1}"/>
              </a:ext>
            </a:extLst>
          </p:cNvPr>
          <p:cNvSpPr/>
          <p:nvPr/>
        </p:nvSpPr>
        <p:spPr>
          <a:xfrm>
            <a:off x="989548" y="2710833"/>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TextBox 5">
            <a:extLst>
              <a:ext uri="{FF2B5EF4-FFF2-40B4-BE49-F238E27FC236}">
                <a16:creationId xmlns:a16="http://schemas.microsoft.com/office/drawing/2014/main" id="{D382F2B2-02A4-7E3B-95D8-D0F67CACC593}"/>
              </a:ext>
            </a:extLst>
          </p:cNvPr>
          <p:cNvSpPr txBox="1"/>
          <p:nvPr/>
        </p:nvSpPr>
        <p:spPr>
          <a:xfrm>
            <a:off x="989548" y="-184065"/>
            <a:ext cx="14516100" cy="3149580"/>
          </a:xfrm>
          <a:prstGeom prst="rect">
            <a:avLst/>
          </a:prstGeom>
        </p:spPr>
        <p:txBody>
          <a:bodyPr wrap="square" lIns="0" tIns="0" rIns="0" bIns="0" rtlCol="0" anchor="t">
            <a:spAutoFit/>
          </a:bodyPr>
          <a:lstStyle/>
          <a:p>
            <a:pPr lvl="0">
              <a:lnSpc>
                <a:spcPts val="12844"/>
              </a:lnSpc>
              <a:spcBef>
                <a:spcPct val="0"/>
              </a:spcBef>
            </a:pPr>
            <a:r>
              <a:rPr lang="en-US" sz="7200" spc="256" dirty="0">
                <a:solidFill>
                  <a:schemeClr val="bg1"/>
                </a:solidFill>
                <a:latin typeface="League Spartan"/>
                <a:ea typeface="League Spartan"/>
                <a:cs typeface="League Spartan"/>
                <a:sym typeface="League Spartan"/>
              </a:rPr>
              <a:t>TH</a:t>
            </a:r>
            <a:r>
              <a:rPr lang="en-US" sz="7200" b="1" spc="256" dirty="0">
                <a:solidFill>
                  <a:schemeClr val="bg1"/>
                </a:solidFill>
                <a:latin typeface="League Spartan"/>
                <a:ea typeface="League Spartan"/>
                <a:cs typeface="League Spartan"/>
                <a:sym typeface="League Spartan"/>
              </a:rPr>
              <a:t>E ELECTRIC DISPLACEMENT FIELD (D)</a:t>
            </a:r>
          </a:p>
        </p:txBody>
      </p:sp>
      <mc:AlternateContent xmlns:mc="http://schemas.openxmlformats.org/markup-compatibility/2006" xmlns:a14="http://schemas.microsoft.com/office/drawing/2010/main">
        <mc:Choice Requires="a14">
          <p:sp>
            <p:nvSpPr>
              <p:cNvPr id="6" name="TextBox 6">
                <a:extLst>
                  <a:ext uri="{FF2B5EF4-FFF2-40B4-BE49-F238E27FC236}">
                    <a16:creationId xmlns:a16="http://schemas.microsoft.com/office/drawing/2014/main" id="{5FE2CED0-7EFA-C037-1518-7B0BCE886D25}"/>
                  </a:ext>
                </a:extLst>
              </p:cNvPr>
              <p:cNvSpPr txBox="1"/>
              <p:nvPr/>
            </p:nvSpPr>
            <p:spPr>
              <a:xfrm>
                <a:off x="457200" y="3623171"/>
                <a:ext cx="10135652" cy="5170646"/>
              </a:xfrm>
              <a:prstGeom prst="rect">
                <a:avLst/>
              </a:prstGeom>
            </p:spPr>
            <p:txBody>
              <a:bodyPr wrap="square" lIns="0" tIns="0" rIns="0" bIns="0" rtlCol="0" anchor="t">
                <a:spAutoFit/>
              </a:bodyPr>
              <a:lstStyle/>
              <a:p>
                <a:r>
                  <a:rPr lang="en-US" sz="2800" dirty="0">
                    <a:solidFill>
                      <a:schemeClr val="bg1"/>
                    </a:solidFill>
                    <a:latin typeface="Open Sans Bold" panose="020B0806030504020204" charset="0"/>
                    <a:ea typeface="Open Sans Bold" panose="020B0806030504020204" charset="0"/>
                    <a:cs typeface="Open Sans Bold" panose="020B0806030504020204" charset="0"/>
                  </a:rPr>
                  <a:t>The D-field represents the electric field contribution caused </a:t>
                </a:r>
                <a:r>
                  <a:rPr lang="en-US" sz="2800" b="1" dirty="0">
                    <a:solidFill>
                      <a:schemeClr val="bg1"/>
                    </a:solidFill>
                    <a:latin typeface="Open Sans Bold" panose="020B0806030504020204" charset="0"/>
                    <a:ea typeface="Open Sans Bold" panose="020B0806030504020204" charset="0"/>
                    <a:cs typeface="Open Sans Bold" panose="020B0806030504020204" charset="0"/>
                  </a:rPr>
                  <a:t>only by free charges</a:t>
                </a:r>
                <a:r>
                  <a:rPr lang="en-US" sz="2800" dirty="0">
                    <a:solidFill>
                      <a:schemeClr val="bg1"/>
                    </a:solidFill>
                    <a:latin typeface="Open Sans Bold" panose="020B0806030504020204" charset="0"/>
                    <a:ea typeface="Open Sans Bold" panose="020B0806030504020204" charset="0"/>
                    <a:cs typeface="Open Sans Bold" panose="020B0806030504020204" charset="0"/>
                  </a:rPr>
                  <a:t>, excluding the effect of polarization inside the material.</a:t>
                </a:r>
                <a:br>
                  <a:rPr lang="en-US" sz="2800" dirty="0">
                    <a:solidFill>
                      <a:schemeClr val="bg1"/>
                    </a:solidFill>
                    <a:latin typeface="Open Sans Bold" panose="020B0806030504020204" charset="0"/>
                    <a:ea typeface="Open Sans Bold" panose="020B0806030504020204" charset="0"/>
                    <a:cs typeface="Open Sans Bold" panose="020B0806030504020204" charset="0"/>
                  </a:rPr>
                </a:br>
                <a:r>
                  <a:rPr lang="en-US" sz="2800" dirty="0">
                    <a:solidFill>
                      <a:schemeClr val="bg1"/>
                    </a:solidFill>
                    <a:latin typeface="Open Sans Bold" panose="020B0806030504020204" charset="0"/>
                    <a:ea typeface="Open Sans Bold" panose="020B0806030504020204" charset="0"/>
                    <a:cs typeface="Open Sans Bold" panose="020B0806030504020204" charset="0"/>
                  </a:rPr>
                  <a:t>It allows us to treat complex material responses separately from external charge sources.</a:t>
                </a:r>
              </a:p>
              <a:p>
                <a:r>
                  <a:rPr lang="en-US" sz="2800" dirty="0">
                    <a:solidFill>
                      <a:schemeClr val="bg1"/>
                    </a:solidFill>
                    <a:latin typeface="Open Sans Bold" panose="020B0806030504020204" charset="0"/>
                    <a:ea typeface="Open Sans Bold" panose="020B0806030504020204" charset="0"/>
                    <a:cs typeface="Open Sans Bold" panose="020B0806030504020204" charset="0"/>
                  </a:rPr>
                  <a:t>Mathematically, it is defined as:</a:t>
                </a:r>
              </a:p>
              <a:p>
                <a:pPr/>
                <a14:m>
                  <m:oMathPara xmlns:m="http://schemas.openxmlformats.org/officeDocument/2006/math">
                    <m:oMathParaPr>
                      <m:jc m:val="centerGroup"/>
                    </m:oMathParaPr>
                    <m:oMath xmlns:m="http://schemas.openxmlformats.org/officeDocument/2006/math">
                      <m:r>
                        <a:rPr lang="en-US" sz="2800" b="1">
                          <a:solidFill>
                            <a:schemeClr val="bg1"/>
                          </a:solidFill>
                          <a:latin typeface="Cambria Math" panose="02040503050406030204" pitchFamily="18" charset="0"/>
                        </a:rPr>
                        <m:t>𝐃</m:t>
                      </m:r>
                      <m:r>
                        <a:rPr lang="en-US" sz="2800">
                          <a:solidFill>
                            <a:schemeClr val="bg1"/>
                          </a:solidFill>
                          <a:latin typeface="Cambria Math" panose="02040503050406030204" pitchFamily="18" charset="0"/>
                        </a:rPr>
                        <m:t>=</m:t>
                      </m:r>
                      <m:sSub>
                        <m:sSubPr>
                          <m:ctrlPr>
                            <a:rPr lang="ar-EG" sz="2800" i="1">
                              <a:solidFill>
                                <a:schemeClr val="bg1"/>
                              </a:solidFill>
                              <a:latin typeface="Cambria Math" panose="02040503050406030204" pitchFamily="18" charset="0"/>
                            </a:rPr>
                          </m:ctrlPr>
                        </m:sSubPr>
                        <m:e>
                          <m:r>
                            <a:rPr lang="ar-EG" sz="2800" i="1">
                              <a:solidFill>
                                <a:schemeClr val="bg1"/>
                              </a:solidFill>
                              <a:latin typeface="Cambria Math" panose="02040503050406030204" pitchFamily="18" charset="0"/>
                            </a:rPr>
                            <m:t>𝜀</m:t>
                          </m:r>
                        </m:e>
                        <m:sub>
                          <m:r>
                            <a:rPr lang="ar-EG" sz="2800">
                              <a:solidFill>
                                <a:schemeClr val="bg1"/>
                              </a:solidFill>
                              <a:latin typeface="Cambria Math" panose="02040503050406030204" pitchFamily="18" charset="0"/>
                            </a:rPr>
                            <m:t>0</m:t>
                          </m:r>
                        </m:sub>
                      </m:sSub>
                      <m:r>
                        <a:rPr lang="ar-EG" sz="2800" b="1">
                          <a:solidFill>
                            <a:schemeClr val="bg1"/>
                          </a:solidFill>
                          <a:latin typeface="Cambria Math" panose="02040503050406030204" pitchFamily="18" charset="0"/>
                        </a:rPr>
                        <m:t>𝐄</m:t>
                      </m:r>
                      <m:r>
                        <a:rPr lang="ar-EG" sz="2800">
                          <a:solidFill>
                            <a:schemeClr val="bg1"/>
                          </a:solidFill>
                          <a:latin typeface="Cambria Math" panose="02040503050406030204" pitchFamily="18" charset="0"/>
                        </a:rPr>
                        <m:t>+</m:t>
                      </m:r>
                      <m:r>
                        <a:rPr lang="ar-EG" sz="2800" b="1">
                          <a:solidFill>
                            <a:schemeClr val="bg1"/>
                          </a:solidFill>
                          <a:latin typeface="Cambria Math" panose="02040503050406030204" pitchFamily="18" charset="0"/>
                        </a:rPr>
                        <m:t>𝐏</m:t>
                      </m:r>
                    </m:oMath>
                  </m:oMathPara>
                </a14:m>
                <a:endParaRPr lang="ar-EG" sz="2800" b="1" dirty="0">
                  <a:solidFill>
                    <a:schemeClr val="bg1"/>
                  </a:solidFill>
                  <a:latin typeface="Open Sans Bold" panose="020B0806030504020204" charset="0"/>
                  <a:ea typeface="Open Sans Bold" panose="020B0806030504020204" charset="0"/>
                </a:endParaRPr>
              </a:p>
              <a:p>
                <a:r>
                  <a:rPr lang="en-US" sz="2800" dirty="0">
                    <a:solidFill>
                      <a:schemeClr val="bg1"/>
                    </a:solidFill>
                    <a:latin typeface="Open Sans Bold" panose="020B0806030504020204" charset="0"/>
                    <a:ea typeface="Open Sans Bold" panose="020B0806030504020204" charset="0"/>
                    <a:cs typeface="Open Sans Bold" panose="020B0806030504020204" charset="0"/>
                  </a:rPr>
                  <a:t>where:</a:t>
                </a:r>
              </a:p>
              <a:p>
                <a14:m>
                  <m:oMath xmlns:m="http://schemas.openxmlformats.org/officeDocument/2006/math">
                    <m:sSub>
                      <m:sSubPr>
                        <m:ctrlPr>
                          <a:rPr lang="en-US" sz="2800" i="1" dirty="0">
                            <a:solidFill>
                              <a:schemeClr val="bg1"/>
                            </a:solidFill>
                            <a:latin typeface="Cambria Math" panose="02040503050406030204" pitchFamily="18" charset="0"/>
                          </a:rPr>
                        </m:ctrlPr>
                      </m:sSubPr>
                      <m:e>
                        <m:r>
                          <a:rPr lang="en-US" sz="2800" i="1" dirty="0">
                            <a:solidFill>
                              <a:schemeClr val="bg1"/>
                            </a:solidFill>
                            <a:latin typeface="Cambria Math" panose="02040503050406030204" pitchFamily="18" charset="0"/>
                          </a:rPr>
                          <m:t>ɛ</m:t>
                        </m:r>
                      </m:e>
                      <m:sub>
                        <m:r>
                          <a:rPr lang="en-US" sz="2800" i="1" dirty="0">
                            <a:solidFill>
                              <a:schemeClr val="bg1"/>
                            </a:solidFill>
                            <a:latin typeface="Cambria Math" panose="02040503050406030204" pitchFamily="18" charset="0"/>
                          </a:rPr>
                          <m:t>0</m:t>
                        </m:r>
                      </m:sub>
                    </m:sSub>
                    <m:r>
                      <a:rPr lang="en-US" sz="2800" i="1" dirty="0">
                        <a:solidFill>
                          <a:schemeClr val="bg1"/>
                        </a:solidFill>
                        <a:latin typeface="Cambria Math" panose="02040503050406030204" pitchFamily="18" charset="0"/>
                      </a:rPr>
                      <m:t>𝐸</m:t>
                    </m:r>
                  </m:oMath>
                </a14:m>
                <a:r>
                  <a:rPr lang="en-US" sz="2800" dirty="0" err="1">
                    <a:solidFill>
                      <a:schemeClr val="bg1"/>
                    </a:solidFill>
                    <a:latin typeface="Open Sans Bold" panose="020B0806030504020204" charset="0"/>
                    <a:ea typeface="Open Sans Bold" panose="020B0806030504020204" charset="0"/>
                    <a:cs typeface="Open Sans Bold" panose="020B0806030504020204" charset="0"/>
                  </a:rPr>
                  <a:t>the</a:t>
                </a:r>
                <a:r>
                  <a:rPr lang="en-US" sz="2800" dirty="0">
                    <a:solidFill>
                      <a:schemeClr val="bg1"/>
                    </a:solidFill>
                    <a:latin typeface="Open Sans Bold" panose="020B0806030504020204" charset="0"/>
                    <a:ea typeface="Open Sans Bold" panose="020B0806030504020204" charset="0"/>
                    <a:cs typeface="Open Sans Bold" panose="020B0806030504020204" charset="0"/>
                  </a:rPr>
                  <a:t> total electric field</a:t>
                </a:r>
              </a:p>
              <a:p>
                <a14:m>
                  <m:oMath xmlns:m="http://schemas.openxmlformats.org/officeDocument/2006/math">
                    <m:r>
                      <a:rPr lang="en-US" sz="2800" i="1">
                        <a:solidFill>
                          <a:schemeClr val="bg1"/>
                        </a:solidFill>
                        <a:latin typeface="Cambria Math" panose="02040503050406030204" pitchFamily="18" charset="0"/>
                      </a:rPr>
                      <m:t>𝑃</m:t>
                    </m:r>
                    <m:r>
                      <a:rPr lang="en-US" sz="2800" i="1">
                        <a:solidFill>
                          <a:schemeClr val="bg1"/>
                        </a:solidFill>
                        <a:latin typeface="Cambria Math" panose="02040503050406030204" pitchFamily="18" charset="0"/>
                      </a:rPr>
                      <m:t> </m:t>
                    </m:r>
                  </m:oMath>
                </a14:m>
                <a:r>
                  <a:rPr lang="en-US" sz="2800" dirty="0">
                    <a:solidFill>
                      <a:schemeClr val="bg1"/>
                    </a:solidFill>
                    <a:latin typeface="Open Sans Bold" panose="020B0806030504020204" charset="0"/>
                    <a:ea typeface="Open Sans Bold" panose="020B0806030504020204" charset="0"/>
                    <a:cs typeface="Open Sans Bold" panose="020B0806030504020204" charset="0"/>
                  </a:rPr>
                  <a:t>the polarization vector</a:t>
                </a:r>
              </a:p>
              <a:p>
                <a:r>
                  <a:rPr lang="en-US" sz="2800" dirty="0">
                    <a:solidFill>
                      <a:schemeClr val="bg1"/>
                    </a:solidFill>
                    <a:latin typeface="Open Sans Bold" panose="020B0806030504020204" charset="0"/>
                    <a:ea typeface="Open Sans Bold" panose="020B0806030504020204" charset="0"/>
                    <a:cs typeface="Open Sans Bold" panose="020B0806030504020204" charset="0"/>
                  </a:rPr>
                  <a:t>Physically, </a:t>
                </a:r>
                <a:r>
                  <a:rPr lang="en-US" sz="2800" b="1" dirty="0">
                    <a:solidFill>
                      <a:schemeClr val="bg1"/>
                    </a:solidFill>
                    <a:latin typeface="Open Sans Bold" panose="020B0806030504020204" charset="0"/>
                    <a:ea typeface="Open Sans Bold" panose="020B0806030504020204" charset="0"/>
                    <a:cs typeface="Open Sans Bold" panose="020B0806030504020204" charset="0"/>
                  </a:rPr>
                  <a:t>D is not a real force field</a:t>
                </a:r>
                <a:r>
                  <a:rPr lang="en-US" sz="2800" dirty="0">
                    <a:solidFill>
                      <a:schemeClr val="bg1"/>
                    </a:solidFill>
                    <a:latin typeface="Open Sans Bold" panose="020B0806030504020204" charset="0"/>
                    <a:ea typeface="Open Sans Bold" panose="020B0806030504020204" charset="0"/>
                    <a:cs typeface="Open Sans Bold" panose="020B0806030504020204" charset="0"/>
                  </a:rPr>
                  <a:t> like E, but a </a:t>
                </a:r>
                <a:r>
                  <a:rPr lang="en-US" sz="2800" b="1" dirty="0">
                    <a:solidFill>
                      <a:schemeClr val="bg1"/>
                    </a:solidFill>
                    <a:latin typeface="Open Sans Bold" panose="020B0806030504020204" charset="0"/>
                    <a:ea typeface="Open Sans Bold" panose="020B0806030504020204" charset="0"/>
                    <a:cs typeface="Open Sans Bold" panose="020B0806030504020204" charset="0"/>
                  </a:rPr>
                  <a:t>useful construct</a:t>
                </a:r>
                <a:r>
                  <a:rPr lang="en-US" sz="2800" dirty="0">
                    <a:solidFill>
                      <a:schemeClr val="bg1"/>
                    </a:solidFill>
                    <a:latin typeface="Open Sans Bold" panose="020B0806030504020204" charset="0"/>
                    <a:ea typeface="Open Sans Bold" panose="020B0806030504020204" charset="0"/>
                    <a:cs typeface="Open Sans Bold" panose="020B0806030504020204" charset="0"/>
                  </a:rPr>
                  <a:t> that simplifies Maxwell’s equations in matter.</a:t>
                </a:r>
                <a:endParaRPr lang="en-US" sz="2800" dirty="0">
                  <a:solidFill>
                    <a:schemeClr val="bg1"/>
                  </a:solidFill>
                  <a:latin typeface="Open Sans"/>
                  <a:ea typeface="Open Sans"/>
                  <a:cs typeface="Open Sans"/>
                  <a:sym typeface="Open Sans"/>
                </a:endParaRPr>
              </a:p>
            </p:txBody>
          </p:sp>
        </mc:Choice>
        <mc:Fallback xmlns="">
          <p:sp>
            <p:nvSpPr>
              <p:cNvPr id="6" name="TextBox 6">
                <a:extLst>
                  <a:ext uri="{FF2B5EF4-FFF2-40B4-BE49-F238E27FC236}">
                    <a16:creationId xmlns:a16="http://schemas.microsoft.com/office/drawing/2014/main" id="{5FE2CED0-7EFA-C037-1518-7B0BCE886D25}"/>
                  </a:ext>
                </a:extLst>
              </p:cNvPr>
              <p:cNvSpPr txBox="1">
                <a:spLocks noRot="1" noChangeAspect="1" noMove="1" noResize="1" noEditPoints="1" noAdjustHandles="1" noChangeArrowheads="1" noChangeShapeType="1" noTextEdit="1"/>
              </p:cNvSpPr>
              <p:nvPr/>
            </p:nvSpPr>
            <p:spPr>
              <a:xfrm>
                <a:off x="457200" y="3623171"/>
                <a:ext cx="10135652" cy="5170646"/>
              </a:xfrm>
              <a:prstGeom prst="rect">
                <a:avLst/>
              </a:prstGeom>
              <a:blipFill>
                <a:blip r:embed="rId4"/>
                <a:stretch>
                  <a:fillRect l="-2105" t="-2120" b="-3180"/>
                </a:stretch>
              </a:blipFill>
            </p:spPr>
            <p:txBody>
              <a:bodyPr/>
              <a:lstStyle/>
              <a:p>
                <a:r>
                  <a:rPr lang="en-US">
                    <a:noFill/>
                  </a:rPr>
                  <a:t> </a:t>
                </a:r>
              </a:p>
            </p:txBody>
          </p:sp>
        </mc:Fallback>
      </mc:AlternateContent>
      <p:pic>
        <p:nvPicPr>
          <p:cNvPr id="1026" name="Picture 2" descr="arXiv:2103.13846v1 [quant-ph] 25 Mar 2021">
            <a:extLst>
              <a:ext uri="{FF2B5EF4-FFF2-40B4-BE49-F238E27FC236}">
                <a16:creationId xmlns:a16="http://schemas.microsoft.com/office/drawing/2014/main" id="{7C2C196F-AE00-9387-8B9D-BCCACB49B1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0800" y="4000500"/>
            <a:ext cx="6641044" cy="394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026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amp;E_1">
            <a:hlinkClick r:id="" action="ppaction://media"/>
            <a:extLst>
              <a:ext uri="{FF2B5EF4-FFF2-40B4-BE49-F238E27FC236}">
                <a16:creationId xmlns:a16="http://schemas.microsoft.com/office/drawing/2014/main" id="{B09D3D11-0198-4302-A0E5-AE60E559BB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8301394" cy="10287000"/>
          </a:xfrm>
          <a:prstGeom prst="rect">
            <a:avLst/>
          </a:prstGeom>
        </p:spPr>
      </p:pic>
    </p:spTree>
    <p:extLst>
      <p:ext uri="{BB962C8B-B14F-4D97-AF65-F5344CB8AC3E}">
        <p14:creationId xmlns:p14="http://schemas.microsoft.com/office/powerpoint/2010/main" val="403974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08F16-2180-246C-2B9F-B35AF7892D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7546AD-530D-E041-07BB-0FDE5266C5E2}"/>
              </a:ext>
            </a:extLst>
          </p:cNvPr>
          <p:cNvSpPr/>
          <p:nvPr/>
        </p:nvSpPr>
        <p:spPr>
          <a:xfrm>
            <a:off x="765869" y="3021269"/>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a:extLst>
              <a:ext uri="{FF2B5EF4-FFF2-40B4-BE49-F238E27FC236}">
                <a16:creationId xmlns:a16="http://schemas.microsoft.com/office/drawing/2014/main" id="{3342600A-45D4-5CF3-C12D-711B6DE1E37F}"/>
              </a:ext>
            </a:extLst>
          </p:cNvPr>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TextBox 5">
            <a:extLst>
              <a:ext uri="{FF2B5EF4-FFF2-40B4-BE49-F238E27FC236}">
                <a16:creationId xmlns:a16="http://schemas.microsoft.com/office/drawing/2014/main" id="{7446B5CF-7DAE-BF56-23BE-371A1681C02C}"/>
              </a:ext>
            </a:extLst>
          </p:cNvPr>
          <p:cNvSpPr txBox="1"/>
          <p:nvPr/>
        </p:nvSpPr>
        <p:spPr>
          <a:xfrm>
            <a:off x="533400" y="0"/>
            <a:ext cx="15488273" cy="4592860"/>
          </a:xfrm>
          <a:prstGeom prst="rect">
            <a:avLst/>
          </a:prstGeom>
        </p:spPr>
        <p:txBody>
          <a:bodyPr wrap="square" lIns="0" tIns="0" rIns="0" bIns="0" rtlCol="0" anchor="t">
            <a:spAutoFit/>
          </a:bodyPr>
          <a:lstStyle/>
          <a:p>
            <a:pPr lvl="0">
              <a:lnSpc>
                <a:spcPts val="12844"/>
              </a:lnSpc>
              <a:spcBef>
                <a:spcPct val="0"/>
              </a:spcBef>
            </a:pPr>
            <a:r>
              <a:rPr lang="en-US" sz="8000" spc="256" dirty="0">
                <a:solidFill>
                  <a:srgbClr val="000000"/>
                </a:solidFill>
                <a:latin typeface="League Spartan"/>
                <a:ea typeface="League Spartan"/>
                <a:cs typeface="League Spartan"/>
                <a:sym typeface="League Spartan"/>
              </a:rPr>
              <a:t>TH</a:t>
            </a:r>
            <a:r>
              <a:rPr lang="en-US" sz="8000" b="1" spc="256" dirty="0">
                <a:solidFill>
                  <a:srgbClr val="000000"/>
                </a:solidFill>
                <a:latin typeface="League Spartan"/>
                <a:ea typeface="League Spartan"/>
                <a:cs typeface="League Spartan"/>
                <a:sym typeface="League Spartan"/>
              </a:rPr>
              <a:t>E ELECTRIC DISPLACEMENT FIELD (D)</a:t>
            </a:r>
          </a:p>
          <a:p>
            <a:pPr marL="0" lvl="0" indent="0" algn="l">
              <a:lnSpc>
                <a:spcPts val="10567"/>
              </a:lnSpc>
              <a:spcBef>
                <a:spcPct val="0"/>
              </a:spcBef>
            </a:pPr>
            <a:endParaRPr lang="en-US" sz="7547" b="1" u="none" strike="noStrike" spc="211" dirty="0">
              <a:solidFill>
                <a:srgbClr val="000000"/>
              </a:solidFill>
              <a:latin typeface="League Spartan"/>
              <a:ea typeface="League Spartan"/>
              <a:cs typeface="League Spartan"/>
              <a:sym typeface="League Spartan"/>
            </a:endParaRPr>
          </a:p>
        </p:txBody>
      </p:sp>
      <p:sp>
        <p:nvSpPr>
          <p:cNvPr id="8" name="TextBox 8">
            <a:extLst>
              <a:ext uri="{FF2B5EF4-FFF2-40B4-BE49-F238E27FC236}">
                <a16:creationId xmlns:a16="http://schemas.microsoft.com/office/drawing/2014/main" id="{51A87795-8BA4-CEFE-A84C-0837A2949C80}"/>
              </a:ext>
            </a:extLst>
          </p:cNvPr>
          <p:cNvSpPr txBox="1"/>
          <p:nvPr/>
        </p:nvSpPr>
        <p:spPr>
          <a:xfrm>
            <a:off x="323798" y="4171397"/>
            <a:ext cx="8568066" cy="5293757"/>
          </a:xfrm>
          <a:prstGeom prst="rect">
            <a:avLst/>
          </a:prstGeom>
        </p:spPr>
        <p:txBody>
          <a:bodyPr lIns="0" tIns="0" rIns="0" bIns="0" rtlCol="0" anchor="t">
            <a:spAutoFit/>
          </a:bodyPr>
          <a:lstStyle/>
          <a:p>
            <a:r>
              <a:rPr lang="en-US" sz="2400" dirty="0">
                <a:latin typeface="Open Sans Bold" panose="020B0806030504020204" charset="0"/>
                <a:ea typeface="Open Sans Bold" panose="020B0806030504020204" charset="0"/>
                <a:cs typeface="Open Sans Bold" panose="020B0806030504020204" charset="0"/>
              </a:rPr>
              <a:t>When a dielectric material is placed in an external electric field, the field causes </a:t>
            </a:r>
            <a:r>
              <a:rPr lang="en-US" sz="2400" b="1" dirty="0">
                <a:latin typeface="Open Sans Bold" panose="020B0806030504020204" charset="0"/>
                <a:ea typeface="Open Sans Bold" panose="020B0806030504020204" charset="0"/>
                <a:cs typeface="Open Sans Bold" panose="020B0806030504020204" charset="0"/>
              </a:rPr>
              <a:t>polarization</a:t>
            </a:r>
            <a:r>
              <a:rPr lang="en-US" sz="2400" dirty="0">
                <a:latin typeface="Open Sans Bold" panose="020B0806030504020204" charset="0"/>
                <a:ea typeface="Open Sans Bold" panose="020B0806030504020204" charset="0"/>
                <a:cs typeface="Open Sans Bold" panose="020B0806030504020204" charset="0"/>
              </a:rPr>
              <a:t> inside the material.</a:t>
            </a:r>
            <a:br>
              <a:rPr lang="en-US" sz="2400" dirty="0">
                <a:latin typeface="Open Sans Bold" panose="020B0806030504020204" charset="0"/>
                <a:ea typeface="Open Sans Bold" panose="020B0806030504020204" charset="0"/>
                <a:cs typeface="Open Sans Bold" panose="020B0806030504020204" charset="0"/>
              </a:rPr>
            </a:br>
            <a:r>
              <a:rPr lang="en-US" sz="2400" dirty="0">
                <a:latin typeface="Open Sans Bold" panose="020B0806030504020204" charset="0"/>
                <a:ea typeface="Open Sans Bold" panose="020B0806030504020204" charset="0"/>
                <a:cs typeface="Open Sans Bold" panose="020B0806030504020204" charset="0"/>
              </a:rPr>
              <a:t>This polarization creates bound charges on the surfaces of the dielectric, which in turn generate an internal electric field that opposes the applied external field.</a:t>
            </a:r>
          </a:p>
          <a:p>
            <a:r>
              <a:rPr lang="en-US" sz="2400" dirty="0">
                <a:latin typeface="Open Sans Bold" panose="020B0806030504020204" charset="0"/>
                <a:ea typeface="Open Sans Bold" panose="020B0806030504020204" charset="0"/>
                <a:cs typeface="Open Sans Bold" panose="020B0806030504020204" charset="0"/>
              </a:rPr>
              <a:t>As a result, the total electric field inside the material becomes difficult to analyze because it is the combination of:</a:t>
            </a:r>
          </a:p>
          <a:p>
            <a:r>
              <a:rPr lang="en-US" sz="2400" dirty="0">
                <a:latin typeface="Open Sans Bold" panose="020B0806030504020204" charset="0"/>
                <a:ea typeface="Open Sans Bold" panose="020B0806030504020204" charset="0"/>
                <a:cs typeface="Open Sans Bold" panose="020B0806030504020204" charset="0"/>
              </a:rPr>
              <a:t>The field due to free charges</a:t>
            </a:r>
          </a:p>
          <a:p>
            <a:r>
              <a:rPr lang="en-US" sz="2400" dirty="0">
                <a:latin typeface="Open Sans Bold" panose="020B0806030504020204" charset="0"/>
                <a:ea typeface="Open Sans Bold" panose="020B0806030504020204" charset="0"/>
                <a:cs typeface="Open Sans Bold" panose="020B0806030504020204" charset="0"/>
              </a:rPr>
              <a:t>The field due to bound (</a:t>
            </a:r>
            <a:r>
              <a:rPr lang="en-US" sz="2400" b="1" dirty="0">
                <a:latin typeface="Open Sans Bold" panose="020B0806030504020204" charset="0"/>
                <a:ea typeface="Open Sans Bold" panose="020B0806030504020204" charset="0"/>
                <a:cs typeface="Open Sans Bold" panose="020B0806030504020204" charset="0"/>
              </a:rPr>
              <a:t>polarization</a:t>
            </a:r>
            <a:r>
              <a:rPr lang="en-US" sz="2400" dirty="0">
                <a:latin typeface="Open Sans Bold" panose="020B0806030504020204" charset="0"/>
                <a:ea typeface="Open Sans Bold" panose="020B0806030504020204" charset="0"/>
                <a:cs typeface="Open Sans Bold" panose="020B0806030504020204" charset="0"/>
              </a:rPr>
              <a:t>) charges</a:t>
            </a:r>
          </a:p>
          <a:p>
            <a:r>
              <a:rPr lang="en-US" sz="2400" dirty="0">
                <a:latin typeface="Open Sans Bold" panose="020B0806030504020204" charset="0"/>
                <a:ea typeface="Open Sans Bold" panose="020B0806030504020204" charset="0"/>
                <a:cs typeface="Open Sans Bold" panose="020B0806030504020204" charset="0"/>
              </a:rPr>
              <a:t>To simplify this problem, the electric displacement field (D) is introduced</a:t>
            </a:r>
            <a:r>
              <a:rPr lang="en-US" sz="2800" dirty="0">
                <a:latin typeface="Open Sans Bold" panose="020B0806030504020204" charset="0"/>
                <a:ea typeface="Open Sans Bold" panose="020B0806030504020204" charset="0"/>
                <a:cs typeface="Open Sans Bold" panose="020B0806030504020204" charset="0"/>
              </a:rPr>
              <a:t>.</a:t>
            </a:r>
            <a:br>
              <a:rPr lang="en-US" sz="2800" dirty="0"/>
            </a:br>
            <a:endParaRPr lang="en-US" sz="2800" dirty="0"/>
          </a:p>
        </p:txBody>
      </p:sp>
      <p:pic>
        <p:nvPicPr>
          <p:cNvPr id="6146" name="Picture 2" descr="Electrical displacement and electric field equations | Piezoelectric Energy  Harvesting Class Notes">
            <a:extLst>
              <a:ext uri="{FF2B5EF4-FFF2-40B4-BE49-F238E27FC236}">
                <a16:creationId xmlns:a16="http://schemas.microsoft.com/office/drawing/2014/main" id="{7E45C771-65E5-1690-9D62-78BA598FD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7744" y="4079157"/>
            <a:ext cx="7725753" cy="538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66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amp;E_3">
            <a:hlinkClick r:id="" action="ppaction://media"/>
            <a:extLst>
              <a:ext uri="{FF2B5EF4-FFF2-40B4-BE49-F238E27FC236}">
                <a16:creationId xmlns:a16="http://schemas.microsoft.com/office/drawing/2014/main" id="{EC83602A-072F-DDE1-9675-8DF0DCA7DF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8301395" cy="10287000"/>
          </a:xfrm>
          <a:prstGeom prst="rect">
            <a:avLst/>
          </a:prstGeom>
        </p:spPr>
      </p:pic>
    </p:spTree>
    <p:extLst>
      <p:ext uri="{BB962C8B-B14F-4D97-AF65-F5344CB8AC3E}">
        <p14:creationId xmlns:p14="http://schemas.microsoft.com/office/powerpoint/2010/main" val="424740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765" y="7163195"/>
            <a:ext cx="2623419" cy="295731"/>
          </a:xfrm>
          <a:custGeom>
            <a:avLst/>
            <a:gdLst/>
            <a:ahLst/>
            <a:cxnLst/>
            <a:rect l="l" t="t" r="r" b="b"/>
            <a:pathLst>
              <a:path w="2623419" h="295731">
                <a:moveTo>
                  <a:pt x="0" y="0"/>
                </a:moveTo>
                <a:lnTo>
                  <a:pt x="2623419" y="0"/>
                </a:lnTo>
                <a:lnTo>
                  <a:pt x="2623419" y="295731"/>
                </a:lnTo>
                <a:lnTo>
                  <a:pt x="0" y="29573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511070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1679765" y="2338459"/>
            <a:ext cx="18055639" cy="4824736"/>
          </a:xfrm>
          <a:prstGeom prst="rect">
            <a:avLst/>
          </a:prstGeom>
        </p:spPr>
        <p:txBody>
          <a:bodyPr lIns="0" tIns="0" rIns="0" bIns="0" rtlCol="0" anchor="t">
            <a:spAutoFit/>
          </a:bodyPr>
          <a:lstStyle/>
          <a:p>
            <a:pPr algn="l">
              <a:lnSpc>
                <a:spcPts val="12844"/>
              </a:lnSpc>
              <a:spcBef>
                <a:spcPct val="0"/>
              </a:spcBef>
            </a:pPr>
            <a:r>
              <a:rPr lang="ar-EG" sz="9174" spc="256" dirty="0">
                <a:solidFill>
                  <a:srgbClr val="000000"/>
                </a:solidFill>
                <a:latin typeface="League Spartan"/>
                <a:ea typeface="League Spartan"/>
                <a:cs typeface="League Spartan"/>
                <a:sym typeface="League Spartan"/>
              </a:rPr>
              <a:t>4</a:t>
            </a:r>
            <a:r>
              <a:rPr lang="en-US" sz="9174" spc="256" dirty="0">
                <a:solidFill>
                  <a:srgbClr val="000000"/>
                </a:solidFill>
                <a:latin typeface="League Spartan"/>
                <a:ea typeface="League Spartan"/>
                <a:cs typeface="League Spartan"/>
                <a:sym typeface="League Spartan"/>
              </a:rPr>
              <a:t>.CU</a:t>
            </a:r>
            <a:r>
              <a:rPr lang="en-US" sz="9174" b="1" u="none" strike="noStrike" spc="256" dirty="0">
                <a:solidFill>
                  <a:srgbClr val="000000"/>
                </a:solidFill>
                <a:latin typeface="League Spartan"/>
                <a:ea typeface="League Spartan"/>
                <a:cs typeface="League Spartan"/>
                <a:sym typeface="League Spartan"/>
              </a:rPr>
              <a:t>RRENT IN A CAPACITOR: MAXWELL’S DISPLACEMENT CURRENT</a:t>
            </a:r>
          </a:p>
        </p:txBody>
      </p:sp>
      <p:sp>
        <p:nvSpPr>
          <p:cNvPr id="6" name="TextBox 5">
            <a:extLst>
              <a:ext uri="{FF2B5EF4-FFF2-40B4-BE49-F238E27FC236}">
                <a16:creationId xmlns:a16="http://schemas.microsoft.com/office/drawing/2014/main" id="{D9204C3C-DC34-88EE-3272-1FE90479D18B}"/>
              </a:ext>
            </a:extLst>
          </p:cNvPr>
          <p:cNvSpPr txBox="1"/>
          <p:nvPr/>
        </p:nvSpPr>
        <p:spPr>
          <a:xfrm>
            <a:off x="1679765" y="8648700"/>
            <a:ext cx="9866670" cy="954107"/>
          </a:xfrm>
          <a:prstGeom prst="rect">
            <a:avLst/>
          </a:prstGeom>
          <a:noFill/>
        </p:spPr>
        <p:txBody>
          <a:bodyPr wrap="square">
            <a:spAutoFit/>
          </a:bodyPr>
          <a:lstStyle/>
          <a:p>
            <a:r>
              <a:rPr lang="en-US" sz="2800" dirty="0">
                <a:latin typeface="League Spartan" panose="020B0604020202020204" charset="0"/>
              </a:rPr>
              <a:t>By: </a:t>
            </a:r>
          </a:p>
          <a:p>
            <a:r>
              <a:rPr lang="en-US" sz="2800" dirty="0">
                <a:solidFill>
                  <a:srgbClr val="0097B2"/>
                </a:solidFill>
                <a:latin typeface="League Spartan" panose="020B0604020202020204" charset="0"/>
              </a:rPr>
              <a:t>Mariam </a:t>
            </a:r>
            <a:r>
              <a:rPr lang="en-US" sz="2800" dirty="0" err="1">
                <a:solidFill>
                  <a:srgbClr val="0097B2"/>
                </a:solidFill>
                <a:latin typeface="League Spartan" panose="020B0604020202020204" charset="0"/>
              </a:rPr>
              <a:t>Abulmawaheb</a:t>
            </a:r>
            <a:endParaRPr lang="en-US" sz="2800" dirty="0">
              <a:latin typeface="League Spartan"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85286" y="5524500"/>
            <a:ext cx="14674014" cy="4308872"/>
          </a:xfrm>
          <a:prstGeom prst="rect">
            <a:avLst/>
          </a:prstGeom>
        </p:spPr>
        <p:txBody>
          <a:bodyPr wrap="square" lIns="0" tIns="0" rIns="0" bIns="0" rtlCol="0" anchor="t">
            <a:spAutoFit/>
          </a:bodyPr>
          <a:lstStyle/>
          <a:p>
            <a:pPr algn="just"/>
            <a:r>
              <a:rPr lang="en-US" sz="2800" dirty="0"/>
              <a:t>Electric and electromagnetic phenomena govern the behavior of charges, fields, and materials under applied electric forces. The electric field describes how electric forces are transmitted through space, while electric flux provides a quantitative measure of field distribution and its relation to charge. When materials are exposed to electric fields, internal charge rearrangement leads to polarization, modifying the internal electric field and influencing the material response. Furthermore, time-varying electric fields play a crucial role in circuit and field theory, particularly in capacitors where Maxwell’s concept of displacement current ensures the consistency of electromagnetic laws. To accurately analyze electric fields in matter, the electric displacement field (D-field) is introduced to separate the effects of free charges from polarization-induced fields. This study presents a physical interpretation of these fundamental concepts and their interrelations.</a:t>
            </a:r>
          </a:p>
        </p:txBody>
      </p:sp>
      <p:sp>
        <p:nvSpPr>
          <p:cNvPr id="3" name="Freeform 3"/>
          <p:cNvSpPr/>
          <p:nvPr/>
        </p:nvSpPr>
        <p:spPr>
          <a:xfrm>
            <a:off x="2665371" y="4891532"/>
            <a:ext cx="2772968" cy="312589"/>
          </a:xfrm>
          <a:custGeom>
            <a:avLst/>
            <a:gdLst/>
            <a:ahLst/>
            <a:cxnLst/>
            <a:rect l="l" t="t" r="r" b="b"/>
            <a:pathLst>
              <a:path w="2772968" h="312589">
                <a:moveTo>
                  <a:pt x="0" y="0"/>
                </a:moveTo>
                <a:lnTo>
                  <a:pt x="2772968" y="0"/>
                </a:lnTo>
                <a:lnTo>
                  <a:pt x="2772968" y="312589"/>
                </a:lnTo>
                <a:lnTo>
                  <a:pt x="0" y="31258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2585286" y="3414524"/>
            <a:ext cx="11907103" cy="1633303"/>
          </a:xfrm>
          <a:prstGeom prst="rect">
            <a:avLst/>
          </a:prstGeom>
        </p:spPr>
        <p:txBody>
          <a:bodyPr lIns="0" tIns="0" rIns="0" bIns="0" rtlCol="0" anchor="t">
            <a:spAutoFit/>
          </a:bodyPr>
          <a:lstStyle/>
          <a:p>
            <a:pPr marL="0" lvl="0" indent="0" algn="l">
              <a:lnSpc>
                <a:spcPts val="13404"/>
              </a:lnSpc>
              <a:spcBef>
                <a:spcPct val="0"/>
              </a:spcBef>
            </a:pPr>
            <a:r>
              <a:rPr lang="en-US" sz="9574" b="1" u="none" strike="noStrike" spc="268" dirty="0">
                <a:solidFill>
                  <a:srgbClr val="000000"/>
                </a:solidFill>
                <a:latin typeface="League Spartan"/>
                <a:ea typeface="League Spartan"/>
                <a:cs typeface="League Spartan"/>
                <a:sym typeface="League Spartan"/>
              </a:rPr>
              <a:t>INTRODUCTION</a:t>
            </a:r>
          </a:p>
        </p:txBody>
      </p:sp>
      <p:sp>
        <p:nvSpPr>
          <p:cNvPr id="5" name="Freeform 5"/>
          <p:cNvSpPr/>
          <p:nvPr/>
        </p:nvSpPr>
        <p:spPr>
          <a:xfrm rot="-5400000">
            <a:off x="-511070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p:cNvSpPr txBox="1"/>
          <p:nvPr/>
        </p:nvSpPr>
        <p:spPr>
          <a:xfrm>
            <a:off x="2585286" y="981075"/>
            <a:ext cx="5706106" cy="407640"/>
          </a:xfrm>
          <a:prstGeom prst="rect">
            <a:avLst/>
          </a:prstGeom>
        </p:spPr>
        <p:txBody>
          <a:bodyPr lIns="0" tIns="0" rIns="0" bIns="0" rtlCol="0" anchor="t">
            <a:spAutoFit/>
          </a:bodyPr>
          <a:lstStyle/>
          <a:p>
            <a:pPr algn="l">
              <a:lnSpc>
                <a:spcPts val="3327"/>
              </a:lnSpc>
              <a:spcBef>
                <a:spcPct val="0"/>
              </a:spcBef>
            </a:pPr>
            <a:r>
              <a:rPr lang="en-US" sz="2376" spc="674" dirty="0">
                <a:solidFill>
                  <a:srgbClr val="000000"/>
                </a:solidFill>
                <a:latin typeface="Open Sans"/>
                <a:ea typeface="Open Sans"/>
                <a:cs typeface="Open Sans"/>
                <a:sym typeface="Open Sans"/>
              </a:rPr>
              <a:t>ASSUIT UNIVERSITY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C">
            <a:hlinkClick r:id="" action="ppaction://media"/>
            <a:extLst>
              <a:ext uri="{FF2B5EF4-FFF2-40B4-BE49-F238E27FC236}">
                <a16:creationId xmlns:a16="http://schemas.microsoft.com/office/drawing/2014/main" id="{4D8A7DC3-DFD5-F0F8-DDEC-E354964FE2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290" y="14436"/>
            <a:ext cx="18275710" cy="10272564"/>
          </a:xfrm>
          <a:prstGeom prst="rect">
            <a:avLst/>
          </a:prstGeom>
        </p:spPr>
      </p:pic>
    </p:spTree>
    <p:extLst>
      <p:ext uri="{BB962C8B-B14F-4D97-AF65-F5344CB8AC3E}">
        <p14:creationId xmlns:p14="http://schemas.microsoft.com/office/powerpoint/2010/main" val="109561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8379" y="1650292"/>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612437" y="391123"/>
            <a:ext cx="14803668" cy="2630147"/>
          </a:xfrm>
          <a:prstGeom prst="rect">
            <a:avLst/>
          </a:prstGeom>
        </p:spPr>
        <p:txBody>
          <a:bodyPr lIns="0" tIns="0" rIns="0" bIns="0" rtlCol="0" anchor="t">
            <a:spAutoFit/>
          </a:bodyPr>
          <a:lstStyle/>
          <a:p>
            <a:pPr marL="0" lvl="0" indent="0" algn="l">
              <a:lnSpc>
                <a:spcPts val="10567"/>
              </a:lnSpc>
              <a:spcBef>
                <a:spcPct val="0"/>
              </a:spcBef>
            </a:pPr>
            <a:r>
              <a:rPr lang="en-US" sz="7547" spc="211">
                <a:solidFill>
                  <a:srgbClr val="000000"/>
                </a:solidFill>
                <a:latin typeface="League Spartan"/>
                <a:ea typeface="League Spartan"/>
                <a:cs typeface="League Spartan"/>
                <a:sym typeface="League Spartan"/>
              </a:rPr>
              <a:t>THE DC V</a:t>
            </a:r>
            <a:r>
              <a:rPr lang="en-US" sz="7547" b="1" u="none" strike="noStrike" spc="211">
                <a:solidFill>
                  <a:srgbClr val="000000"/>
                </a:solidFill>
                <a:latin typeface="League Spartan"/>
                <a:ea typeface="League Spartan"/>
                <a:cs typeface="League Spartan"/>
                <a:sym typeface="League Spartan"/>
              </a:rPr>
              <a:t>S. AC PARADOX</a:t>
            </a:r>
          </a:p>
          <a:p>
            <a:pPr marL="0" lvl="0" indent="0" algn="l">
              <a:lnSpc>
                <a:spcPts val="10567"/>
              </a:lnSpc>
              <a:spcBef>
                <a:spcPct val="0"/>
              </a:spcBef>
            </a:pPr>
            <a:endParaRPr lang="en-US" sz="7547" b="1" u="none" strike="noStrike" spc="211">
              <a:solidFill>
                <a:srgbClr val="000000"/>
              </a:solidFill>
              <a:latin typeface="League Spartan"/>
              <a:ea typeface="League Spartan"/>
              <a:cs typeface="League Spartan"/>
              <a:sym typeface="League Spartan"/>
            </a:endParaRPr>
          </a:p>
        </p:txBody>
      </p:sp>
      <p:sp>
        <p:nvSpPr>
          <p:cNvPr id="8" name="TextBox 8"/>
          <p:cNvSpPr txBox="1"/>
          <p:nvPr/>
        </p:nvSpPr>
        <p:spPr>
          <a:xfrm>
            <a:off x="776656" y="2381572"/>
            <a:ext cx="1298867" cy="1101727"/>
          </a:xfrm>
          <a:prstGeom prst="rect">
            <a:avLst/>
          </a:prstGeom>
        </p:spPr>
        <p:txBody>
          <a:bodyPr lIns="0" tIns="0" rIns="0" bIns="0" rtlCol="0" anchor="t">
            <a:spAutoFit/>
          </a:bodyPr>
          <a:lstStyle/>
          <a:p>
            <a:pPr algn="l">
              <a:lnSpc>
                <a:spcPts val="9099"/>
              </a:lnSpc>
              <a:spcBef>
                <a:spcPct val="0"/>
              </a:spcBef>
            </a:pPr>
            <a:r>
              <a:rPr lang="en-US" sz="6499" b="1" dirty="0">
                <a:solidFill>
                  <a:srgbClr val="0097B2"/>
                </a:solidFill>
                <a:latin typeface="Open Sans Bold"/>
                <a:ea typeface="Open Sans Bold"/>
                <a:cs typeface="Open Sans Bold"/>
                <a:sym typeface="Open Sans Bold"/>
              </a:rPr>
              <a:t>DC</a:t>
            </a:r>
          </a:p>
        </p:txBody>
      </p:sp>
      <p:sp>
        <p:nvSpPr>
          <p:cNvPr id="12" name="TextBox 12"/>
          <p:cNvSpPr txBox="1"/>
          <p:nvPr/>
        </p:nvSpPr>
        <p:spPr>
          <a:xfrm>
            <a:off x="9922793" y="5088086"/>
            <a:ext cx="5493311" cy="2846070"/>
          </a:xfrm>
          <a:prstGeom prst="rect">
            <a:avLst/>
          </a:prstGeom>
        </p:spPr>
        <p:txBody>
          <a:bodyPr lIns="0" tIns="0" rIns="0" bIns="0" rtlCol="0" anchor="t">
            <a:spAutoFit/>
          </a:bodyPr>
          <a:lstStyle/>
          <a:p>
            <a:pPr algn="ctr">
              <a:lnSpc>
                <a:spcPts val="3780"/>
              </a:lnSpc>
              <a:spcBef>
                <a:spcPct val="0"/>
              </a:spcBef>
            </a:pPr>
            <a:r>
              <a:rPr lang="en-US" sz="2700" b="1" dirty="0">
                <a:solidFill>
                  <a:srgbClr val="FEFEFE"/>
                </a:solidFill>
                <a:latin typeface="Open Sans Bold"/>
                <a:ea typeface="Open Sans Bold"/>
                <a:cs typeface="Open Sans Bold"/>
                <a:sym typeface="Open Sans Bold"/>
              </a:rPr>
              <a:t>A capacitor acts as an open circuit. Charge builds up on the plates until the voltage matches the source, then the flow stops. No "actual" electrons cross the gap.</a:t>
            </a:r>
          </a:p>
        </p:txBody>
      </p:sp>
      <p:sp>
        <p:nvSpPr>
          <p:cNvPr id="13" name="TextBox 13"/>
          <p:cNvSpPr txBox="1"/>
          <p:nvPr/>
        </p:nvSpPr>
        <p:spPr>
          <a:xfrm>
            <a:off x="1517456" y="4849961"/>
            <a:ext cx="5493311" cy="3322320"/>
          </a:xfrm>
          <a:prstGeom prst="rect">
            <a:avLst/>
          </a:prstGeom>
        </p:spPr>
        <p:txBody>
          <a:bodyPr lIns="0" tIns="0" rIns="0" bIns="0" rtlCol="0" anchor="t">
            <a:spAutoFit/>
          </a:bodyPr>
          <a:lstStyle/>
          <a:p>
            <a:pPr algn="ctr">
              <a:lnSpc>
                <a:spcPts val="3780"/>
              </a:lnSpc>
              <a:spcBef>
                <a:spcPct val="0"/>
              </a:spcBef>
            </a:pPr>
            <a:r>
              <a:rPr lang="en-US" sz="2700" b="1" dirty="0">
                <a:solidFill>
                  <a:srgbClr val="FEFEFE"/>
                </a:solidFill>
                <a:latin typeface="Open Sans Bold"/>
                <a:ea typeface="Open Sans Bold"/>
                <a:cs typeface="Open Sans Bold"/>
                <a:sym typeface="Open Sans Bold"/>
              </a:rPr>
              <a:t>the plates constantly charge and discharge. While no electrons cross the gap, the changing electric field allows the circuit to behave as if current is flowing through the capacitor.</a:t>
            </a:r>
          </a:p>
        </p:txBody>
      </p:sp>
      <p:sp>
        <p:nvSpPr>
          <p:cNvPr id="15" name="TextBox 14">
            <a:extLst>
              <a:ext uri="{FF2B5EF4-FFF2-40B4-BE49-F238E27FC236}">
                <a16:creationId xmlns:a16="http://schemas.microsoft.com/office/drawing/2014/main" id="{63B1D473-8060-56A7-B33E-E2A61A2FB1F3}"/>
              </a:ext>
            </a:extLst>
          </p:cNvPr>
          <p:cNvSpPr txBox="1"/>
          <p:nvPr/>
        </p:nvSpPr>
        <p:spPr>
          <a:xfrm>
            <a:off x="612437" y="3483299"/>
            <a:ext cx="8683963" cy="7017306"/>
          </a:xfrm>
          <a:prstGeom prst="rect">
            <a:avLst/>
          </a:prstGeom>
          <a:noFill/>
        </p:spPr>
        <p:txBody>
          <a:bodyPr wrap="square" rtlCol="0">
            <a:spAutoFit/>
          </a:bodyPr>
          <a:lstStyle/>
          <a:p>
            <a:pPr algn="just">
              <a:lnSpc>
                <a:spcPct val="150000"/>
              </a:lnSpc>
            </a:pPr>
            <a:r>
              <a:rPr lang="en-US" sz="2400" b="1" dirty="0">
                <a:latin typeface="Open Sans" panose="020B0606030504020204" pitchFamily="34" charset="0"/>
                <a:ea typeface="Open Sans" panose="020B0606030504020204" pitchFamily="34" charset="0"/>
                <a:cs typeface="Open Sans" panose="020B0606030504020204" pitchFamily="34" charset="0"/>
              </a:rPr>
              <a:t>When a capacitor is connected to a DC source, current initially flows as the capacitor begins to charge. Electrons accumulate on one plate while an equal amount of charge is removed from the other plate, creating an electric field between the plates. As charging continues, the voltage across the capacitor increases and opposes the applied voltage, causing the current to gradually decrease. Once the capacitor is fully charged, the electric field becomes constant, and no further current flows through the circuit. At this steady state, the capacitor behaves like an open circuit for DC signals.</a:t>
            </a:r>
          </a:p>
          <a:p>
            <a:endParaRPr lang="en-US" dirty="0"/>
          </a:p>
        </p:txBody>
      </p:sp>
      <p:pic>
        <p:nvPicPr>
          <p:cNvPr id="4098" name="Picture 2" descr="Capacitors Explained: Blocking DC and Passing AC in Circuits |  TDK｜Understanding the Types and Roles of Capacitors through Five Articles |  The World of Power Capacitors｜Learn about Technology with TDK">
            <a:extLst>
              <a:ext uri="{FF2B5EF4-FFF2-40B4-BE49-F238E27FC236}">
                <a16:creationId xmlns:a16="http://schemas.microsoft.com/office/drawing/2014/main" id="{ACA68C58-409F-546A-FAD8-0804F14CA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1327" y="3984944"/>
            <a:ext cx="7438050" cy="5197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C">
            <a:hlinkClick r:id="" action="ppaction://media"/>
            <a:extLst>
              <a:ext uri="{FF2B5EF4-FFF2-40B4-BE49-F238E27FC236}">
                <a16:creationId xmlns:a16="http://schemas.microsoft.com/office/drawing/2014/main" id="{BE1FD57C-B00B-5800-CF13-EDDDF1A7C6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8301396" cy="10287000"/>
          </a:xfrm>
          <a:prstGeom prst="rect">
            <a:avLst/>
          </a:prstGeom>
        </p:spPr>
      </p:pic>
    </p:spTree>
    <p:extLst>
      <p:ext uri="{BB962C8B-B14F-4D97-AF65-F5344CB8AC3E}">
        <p14:creationId xmlns:p14="http://schemas.microsoft.com/office/powerpoint/2010/main" val="121490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12D01-86C4-03EA-CE38-7CFC3F9D23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7EFD70-2BD1-A844-C10B-AB8212CB3E86}"/>
              </a:ext>
            </a:extLst>
          </p:cNvPr>
          <p:cNvSpPr/>
          <p:nvPr/>
        </p:nvSpPr>
        <p:spPr>
          <a:xfrm>
            <a:off x="788379" y="1650292"/>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a:extLst>
              <a:ext uri="{FF2B5EF4-FFF2-40B4-BE49-F238E27FC236}">
                <a16:creationId xmlns:a16="http://schemas.microsoft.com/office/drawing/2014/main" id="{530DF0CB-F469-A4E2-04EC-C8F0F3C24580}"/>
              </a:ext>
            </a:extLst>
          </p:cNvPr>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a:extLst>
              <a:ext uri="{FF2B5EF4-FFF2-40B4-BE49-F238E27FC236}">
                <a16:creationId xmlns:a16="http://schemas.microsoft.com/office/drawing/2014/main" id="{9FF5F67B-BA68-C04E-CC3C-FA4744EB5558}"/>
              </a:ext>
            </a:extLst>
          </p:cNvPr>
          <p:cNvSpPr txBox="1"/>
          <p:nvPr/>
        </p:nvSpPr>
        <p:spPr>
          <a:xfrm>
            <a:off x="612437" y="391123"/>
            <a:ext cx="14803668" cy="2630147"/>
          </a:xfrm>
          <a:prstGeom prst="rect">
            <a:avLst/>
          </a:prstGeom>
        </p:spPr>
        <p:txBody>
          <a:bodyPr lIns="0" tIns="0" rIns="0" bIns="0" rtlCol="0" anchor="t">
            <a:spAutoFit/>
          </a:bodyPr>
          <a:lstStyle/>
          <a:p>
            <a:pPr marL="0" lvl="0" indent="0" algn="l">
              <a:lnSpc>
                <a:spcPts val="10567"/>
              </a:lnSpc>
              <a:spcBef>
                <a:spcPct val="0"/>
              </a:spcBef>
            </a:pPr>
            <a:r>
              <a:rPr lang="en-US" sz="7547" spc="211" dirty="0">
                <a:solidFill>
                  <a:srgbClr val="000000"/>
                </a:solidFill>
                <a:latin typeface="League Spartan"/>
                <a:ea typeface="League Spartan"/>
                <a:cs typeface="League Spartan"/>
                <a:sym typeface="League Spartan"/>
              </a:rPr>
              <a:t>THE DC V</a:t>
            </a:r>
            <a:r>
              <a:rPr lang="en-US" sz="7547" b="1" u="none" strike="noStrike" spc="211" dirty="0">
                <a:solidFill>
                  <a:srgbClr val="000000"/>
                </a:solidFill>
                <a:latin typeface="League Spartan"/>
                <a:ea typeface="League Spartan"/>
                <a:cs typeface="League Spartan"/>
                <a:sym typeface="League Spartan"/>
              </a:rPr>
              <a:t>S. AC PARADOX</a:t>
            </a:r>
          </a:p>
          <a:p>
            <a:pPr marL="0" lvl="0" indent="0" algn="l">
              <a:lnSpc>
                <a:spcPts val="10567"/>
              </a:lnSpc>
              <a:spcBef>
                <a:spcPct val="0"/>
              </a:spcBef>
            </a:pPr>
            <a:endParaRPr lang="en-US" sz="7547" b="1" u="none" strike="noStrike" spc="211" dirty="0">
              <a:solidFill>
                <a:srgbClr val="000000"/>
              </a:solidFill>
              <a:latin typeface="League Spartan"/>
              <a:ea typeface="League Spartan"/>
              <a:cs typeface="League Spartan"/>
              <a:sym typeface="League Spartan"/>
            </a:endParaRPr>
          </a:p>
        </p:txBody>
      </p:sp>
      <p:sp>
        <p:nvSpPr>
          <p:cNvPr id="8" name="TextBox 8">
            <a:extLst>
              <a:ext uri="{FF2B5EF4-FFF2-40B4-BE49-F238E27FC236}">
                <a16:creationId xmlns:a16="http://schemas.microsoft.com/office/drawing/2014/main" id="{EB93CD83-A996-88F0-C31F-0A638F46D20F}"/>
              </a:ext>
            </a:extLst>
          </p:cNvPr>
          <p:cNvSpPr txBox="1"/>
          <p:nvPr/>
        </p:nvSpPr>
        <p:spPr>
          <a:xfrm>
            <a:off x="646191" y="2324812"/>
            <a:ext cx="1298867" cy="1101727"/>
          </a:xfrm>
          <a:prstGeom prst="rect">
            <a:avLst/>
          </a:prstGeom>
        </p:spPr>
        <p:txBody>
          <a:bodyPr lIns="0" tIns="0" rIns="0" bIns="0" rtlCol="0" anchor="t">
            <a:spAutoFit/>
          </a:bodyPr>
          <a:lstStyle/>
          <a:p>
            <a:pPr algn="l">
              <a:lnSpc>
                <a:spcPts val="9099"/>
              </a:lnSpc>
              <a:spcBef>
                <a:spcPct val="0"/>
              </a:spcBef>
            </a:pPr>
            <a:r>
              <a:rPr lang="en-US" sz="6499" b="1" dirty="0">
                <a:solidFill>
                  <a:srgbClr val="0097B2"/>
                </a:solidFill>
                <a:latin typeface="Open Sans Bold"/>
                <a:ea typeface="Open Sans Bold"/>
                <a:cs typeface="Open Sans Bold"/>
                <a:sym typeface="Open Sans Bold"/>
              </a:rPr>
              <a:t>AC</a:t>
            </a:r>
          </a:p>
        </p:txBody>
      </p:sp>
      <p:sp>
        <p:nvSpPr>
          <p:cNvPr id="13" name="TextBox 13">
            <a:extLst>
              <a:ext uri="{FF2B5EF4-FFF2-40B4-BE49-F238E27FC236}">
                <a16:creationId xmlns:a16="http://schemas.microsoft.com/office/drawing/2014/main" id="{081BB095-B73A-2F22-F94B-DC9F75FFC168}"/>
              </a:ext>
            </a:extLst>
          </p:cNvPr>
          <p:cNvSpPr txBox="1"/>
          <p:nvPr/>
        </p:nvSpPr>
        <p:spPr>
          <a:xfrm>
            <a:off x="602605" y="3441108"/>
            <a:ext cx="8236595" cy="5805372"/>
          </a:xfrm>
          <a:prstGeom prst="rect">
            <a:avLst/>
          </a:prstGeom>
        </p:spPr>
        <p:txBody>
          <a:bodyPr wrap="square" lIns="0" tIns="0" rIns="0" bIns="0" rtlCol="0" anchor="t">
            <a:spAutoFit/>
          </a:bodyPr>
          <a:lstStyle/>
          <a:p>
            <a:pPr algn="just">
              <a:lnSpc>
                <a:spcPts val="3780"/>
              </a:lnSpc>
              <a:spcBef>
                <a:spcPct val="0"/>
              </a:spcBef>
            </a:pPr>
            <a:r>
              <a:rPr lang="en-US" sz="2400" b="1" dirty="0">
                <a:latin typeface="Open Sans" panose="020B0606030504020204" pitchFamily="34" charset="0"/>
                <a:ea typeface="Open Sans" panose="020B0606030504020204" pitchFamily="34" charset="0"/>
                <a:cs typeface="Open Sans" panose="020B0606030504020204" pitchFamily="34" charset="0"/>
              </a:rPr>
              <a:t>In an AC circuit, the applied voltage continuously changes with time, causing the capacitor to repeatedly charge and discharge. Although no actual charge crosses the dielectric between the plates, a current appears to flow in the external circuit. This happens because the electric field between the plates is constantly changing. As the frequency of the AC signal increases, the capacitor charges and discharges more rapidly, allowing more current to flow. Therefore, a capacitor offers less opposition to high-frequency signals and more opposition to low-frequency signals</a:t>
            </a:r>
            <a:endParaRPr lang="en-US" sz="2400" b="1" dirty="0">
              <a:latin typeface="Open Sans" panose="020B0606030504020204" pitchFamily="34" charset="0"/>
              <a:ea typeface="Open Sans" panose="020B0606030504020204" pitchFamily="34" charset="0"/>
              <a:cs typeface="Open Sans" panose="020B0606030504020204" pitchFamily="34" charset="0"/>
              <a:sym typeface="Open Sans Bold"/>
            </a:endParaRPr>
          </a:p>
        </p:txBody>
      </p:sp>
      <p:sp>
        <p:nvSpPr>
          <p:cNvPr id="15" name="AutoShape 2" descr="Capacitance in AC Circuits and Capacitive Reactance">
            <a:extLst>
              <a:ext uri="{FF2B5EF4-FFF2-40B4-BE49-F238E27FC236}">
                <a16:creationId xmlns:a16="http://schemas.microsoft.com/office/drawing/2014/main" id="{DB1A6BCB-B466-4373-9423-55C65119C43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Capacitance in AC Circuits and Capacitive Reactance">
            <a:extLst>
              <a:ext uri="{FF2B5EF4-FFF2-40B4-BE49-F238E27FC236}">
                <a16:creationId xmlns:a16="http://schemas.microsoft.com/office/drawing/2014/main" id="{22FEC87C-735C-D332-0F52-37CAE80A77C1}"/>
              </a:ext>
            </a:extLst>
          </p:cNvPr>
          <p:cNvSpPr>
            <a:spLocks noChangeAspect="1" noChangeArrowheads="1"/>
          </p:cNvSpPr>
          <p:nvPr/>
        </p:nvSpPr>
        <p:spPr bwMode="auto">
          <a:xfrm>
            <a:off x="13295063" y="57040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6" descr="Capacitance in AC Circuits and Capacitive Reactance">
            <a:extLst>
              <a:ext uri="{FF2B5EF4-FFF2-40B4-BE49-F238E27FC236}">
                <a16:creationId xmlns:a16="http://schemas.microsoft.com/office/drawing/2014/main" id="{1EC37027-DF12-D322-DFCE-E57C6A991AC4}"/>
              </a:ext>
            </a:extLst>
          </p:cNvPr>
          <p:cNvSpPr>
            <a:spLocks noChangeAspect="1" noChangeArrowheads="1"/>
          </p:cNvSpPr>
          <p:nvPr/>
        </p:nvSpPr>
        <p:spPr bwMode="auto">
          <a:xfrm>
            <a:off x="12573000" y="5551681"/>
            <a:ext cx="3886200" cy="3886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8" descr="Capacitance in AC Circuits and Capacitive Reactance">
            <a:extLst>
              <a:ext uri="{FF2B5EF4-FFF2-40B4-BE49-F238E27FC236}">
                <a16:creationId xmlns:a16="http://schemas.microsoft.com/office/drawing/2014/main" id="{1D257469-B7DB-378F-3387-407B85AF0F0D}"/>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capacitance in ac circuits phasor diagram">
            <a:extLst>
              <a:ext uri="{FF2B5EF4-FFF2-40B4-BE49-F238E27FC236}">
                <a16:creationId xmlns:a16="http://schemas.microsoft.com/office/drawing/2014/main" id="{B6DD5FDD-3F45-0425-3492-F2AF6541A720}"/>
              </a:ext>
            </a:extLst>
          </p:cNvPr>
          <p:cNvSpPr>
            <a:spLocks noChangeAspect="1" noChangeArrowheads="1"/>
          </p:cNvSpPr>
          <p:nvPr/>
        </p:nvSpPr>
        <p:spPr bwMode="auto">
          <a:xfrm>
            <a:off x="9296400" y="52959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2" descr="capacitance in ac circuits phasor diagram">
            <a:extLst>
              <a:ext uri="{FF2B5EF4-FFF2-40B4-BE49-F238E27FC236}">
                <a16:creationId xmlns:a16="http://schemas.microsoft.com/office/drawing/2014/main" id="{3E975455-B379-B413-8063-DA6749F451BF}"/>
              </a:ext>
            </a:extLst>
          </p:cNvPr>
          <p:cNvSpPr>
            <a:spLocks noChangeAspect="1" noChangeArrowheads="1"/>
          </p:cNvSpPr>
          <p:nvPr/>
        </p:nvSpPr>
        <p:spPr bwMode="auto">
          <a:xfrm>
            <a:off x="13295063" y="67437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 name="Picture 21" descr="A diagram of a charge&#10;&#10;AI-generated content may be incorrect.">
            <a:extLst>
              <a:ext uri="{FF2B5EF4-FFF2-40B4-BE49-F238E27FC236}">
                <a16:creationId xmlns:a16="http://schemas.microsoft.com/office/drawing/2014/main" id="{A197A7A8-4864-6488-91FD-6C5C9B595106}"/>
              </a:ext>
            </a:extLst>
          </p:cNvPr>
          <p:cNvPicPr>
            <a:picLocks noChangeAspect="1"/>
          </p:cNvPicPr>
          <p:nvPr/>
        </p:nvPicPr>
        <p:blipFill>
          <a:blip r:embed="rId4"/>
          <a:stretch>
            <a:fillRect/>
          </a:stretch>
        </p:blipFill>
        <p:spPr>
          <a:xfrm>
            <a:off x="8951395" y="3897558"/>
            <a:ext cx="7961839" cy="3613046"/>
          </a:xfrm>
          <a:prstGeom prst="rect">
            <a:avLst/>
          </a:prstGeom>
        </p:spPr>
      </p:pic>
    </p:spTree>
    <p:extLst>
      <p:ext uri="{BB962C8B-B14F-4D97-AF65-F5344CB8AC3E}">
        <p14:creationId xmlns:p14="http://schemas.microsoft.com/office/powerpoint/2010/main" val="1635950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is current">
            <a:hlinkClick r:id="" action="ppaction://media"/>
            <a:extLst>
              <a:ext uri="{FF2B5EF4-FFF2-40B4-BE49-F238E27FC236}">
                <a16:creationId xmlns:a16="http://schemas.microsoft.com/office/drawing/2014/main" id="{A0F0E452-6F71-8905-231D-384D70796A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995" y="0"/>
            <a:ext cx="18368995" cy="10312811"/>
          </a:xfrm>
          <a:prstGeom prst="rect">
            <a:avLst/>
          </a:prstGeom>
        </p:spPr>
      </p:pic>
    </p:spTree>
    <p:extLst>
      <p:ext uri="{BB962C8B-B14F-4D97-AF65-F5344CB8AC3E}">
        <p14:creationId xmlns:p14="http://schemas.microsoft.com/office/powerpoint/2010/main" val="26270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5869" y="3021269"/>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180116" y="3553448"/>
            <a:ext cx="7644119" cy="5474267"/>
          </a:xfrm>
          <a:custGeom>
            <a:avLst/>
            <a:gdLst/>
            <a:ahLst/>
            <a:cxnLst/>
            <a:rect l="l" t="t" r="r" b="b"/>
            <a:pathLst>
              <a:path w="7644119" h="5474267">
                <a:moveTo>
                  <a:pt x="0" y="0"/>
                </a:moveTo>
                <a:lnTo>
                  <a:pt x="7644119" y="0"/>
                </a:lnTo>
                <a:lnTo>
                  <a:pt x="7644119" y="5474267"/>
                </a:lnTo>
                <a:lnTo>
                  <a:pt x="0" y="5474267"/>
                </a:lnTo>
                <a:lnTo>
                  <a:pt x="0" y="0"/>
                </a:lnTo>
                <a:close/>
              </a:path>
            </a:pathLst>
          </a:custGeom>
          <a:blipFill>
            <a:blip r:embed="rId4"/>
            <a:stretch>
              <a:fillRect/>
            </a:stretch>
          </a:blipFill>
        </p:spPr>
      </p:sp>
      <mc:AlternateContent xmlns:mc="http://schemas.openxmlformats.org/markup-compatibility/2006" xmlns:a14="http://schemas.microsoft.com/office/drawing/2010/main">
        <mc:Choice Requires="a14">
          <p:sp>
            <p:nvSpPr>
              <p:cNvPr id="5" name="TextBox 5"/>
              <p:cNvSpPr txBox="1"/>
              <p:nvPr/>
            </p:nvSpPr>
            <p:spPr>
              <a:xfrm>
                <a:off x="589927" y="349192"/>
                <a:ext cx="12796662" cy="4028603"/>
              </a:xfrm>
              <a:prstGeom prst="rect">
                <a:avLst/>
              </a:prstGeom>
            </p:spPr>
            <p:txBody>
              <a:bodyPr lIns="0" tIns="0" rIns="0" bIns="0" rtlCol="0" anchor="t">
                <a:spAutoFit/>
              </a:bodyPr>
              <a:lstStyle/>
              <a:p>
                <a:pPr marL="0" lvl="0" indent="0" algn="l">
                  <a:lnSpc>
                    <a:spcPts val="10567"/>
                  </a:lnSpc>
                  <a:spcBef>
                    <a:spcPct val="0"/>
                  </a:spcBef>
                </a:pPr>
                <a:r>
                  <a:rPr lang="en-US" sz="7547" spc="211" dirty="0">
                    <a:solidFill>
                      <a:srgbClr val="000000"/>
                    </a:solidFill>
                    <a:latin typeface="League Spartan"/>
                    <a:ea typeface="League Spartan"/>
                    <a:cs typeface="League Spartan"/>
                    <a:sym typeface="League Spartan"/>
                  </a:rPr>
                  <a:t>D</a:t>
                </a:r>
                <a:r>
                  <a:rPr lang="en-US" sz="7547" b="1" u="none" strike="noStrike" spc="211" dirty="0">
                    <a:solidFill>
                      <a:srgbClr val="000000"/>
                    </a:solidFill>
                    <a:latin typeface="League Spartan"/>
                    <a:ea typeface="League Spartan"/>
                    <a:cs typeface="League Spartan"/>
                    <a:sym typeface="League Spartan"/>
                  </a:rPr>
                  <a:t>ISPLACEMENT CURRENT (</a:t>
                </a:r>
                <a14:m>
                  <m:oMath xmlns:m="http://schemas.openxmlformats.org/officeDocument/2006/math">
                    <m:sSub>
                      <m:sSubPr>
                        <m:ctrlPr>
                          <a:rPr lang="en-US" sz="7547" b="1" i="1" u="none" strike="noStrike" spc="211" smtClean="0">
                            <a:solidFill>
                              <a:srgbClr val="000000"/>
                            </a:solidFill>
                            <a:latin typeface="Cambria Math" panose="02040503050406030204" pitchFamily="18" charset="0"/>
                            <a:sym typeface="League Spartan"/>
                          </a:rPr>
                        </m:ctrlPr>
                      </m:sSubPr>
                      <m:e>
                        <m:r>
                          <a:rPr lang="en-US" sz="7547" b="1" i="1" u="none" strike="noStrike" spc="211" smtClean="0">
                            <a:solidFill>
                              <a:srgbClr val="000000"/>
                            </a:solidFill>
                            <a:latin typeface="Cambria Math" panose="02040503050406030204" pitchFamily="18" charset="0"/>
                            <a:sym typeface="League Spartan"/>
                          </a:rPr>
                          <m:t>𝑰</m:t>
                        </m:r>
                      </m:e>
                      <m:sub>
                        <m:r>
                          <a:rPr lang="en-US" sz="7547" b="1" i="1" u="none" strike="noStrike" spc="211" smtClean="0">
                            <a:solidFill>
                              <a:srgbClr val="000000"/>
                            </a:solidFill>
                            <a:latin typeface="Cambria Math" panose="02040503050406030204" pitchFamily="18" charset="0"/>
                            <a:sym typeface="League Spartan"/>
                          </a:rPr>
                          <m:t>𝒅</m:t>
                        </m:r>
                      </m:sub>
                    </m:sSub>
                  </m:oMath>
                </a14:m>
                <a:r>
                  <a:rPr lang="en-US" sz="7547" b="1" u="none" strike="noStrike" spc="211" dirty="0">
                    <a:solidFill>
                      <a:srgbClr val="000000"/>
                    </a:solidFill>
                    <a:latin typeface="League Spartan"/>
                    <a:ea typeface="League Spartan"/>
                    <a:cs typeface="League Spartan"/>
                    <a:sym typeface="League Spartan"/>
                  </a:rPr>
                  <a:t>)</a:t>
                </a:r>
              </a:p>
              <a:p>
                <a:pPr marL="0" lvl="0" indent="0" algn="l">
                  <a:lnSpc>
                    <a:spcPts val="10567"/>
                  </a:lnSpc>
                  <a:spcBef>
                    <a:spcPct val="0"/>
                  </a:spcBef>
                </a:pPr>
                <a:endParaRPr lang="en-US" sz="7547" b="1" u="none" strike="noStrike" spc="211" dirty="0">
                  <a:solidFill>
                    <a:srgbClr val="000000"/>
                  </a:solidFill>
                  <a:latin typeface="League Spartan"/>
                  <a:ea typeface="League Spartan"/>
                  <a:cs typeface="League Spartan"/>
                  <a:sym typeface="League Spartan"/>
                </a:endParaRPr>
              </a:p>
            </p:txBody>
          </p:sp>
        </mc:Choice>
        <mc:Fallback xmlns="">
          <p:sp>
            <p:nvSpPr>
              <p:cNvPr id="5" name="TextBox 5"/>
              <p:cNvSpPr txBox="1">
                <a:spLocks noRot="1" noChangeAspect="1" noMove="1" noResize="1" noEditPoints="1" noAdjustHandles="1" noChangeArrowheads="1" noChangeShapeType="1" noTextEdit="1"/>
              </p:cNvSpPr>
              <p:nvPr/>
            </p:nvSpPr>
            <p:spPr>
              <a:xfrm>
                <a:off x="589927" y="349192"/>
                <a:ext cx="12796662" cy="4028603"/>
              </a:xfrm>
              <a:prstGeom prst="rect">
                <a:avLst/>
              </a:prstGeom>
              <a:blipFill>
                <a:blip r:embed="rId5"/>
                <a:stretch>
                  <a:fillRect l="-4526" t="-3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8"/>
              <p:cNvSpPr txBox="1"/>
              <p:nvPr/>
            </p:nvSpPr>
            <p:spPr>
              <a:xfrm>
                <a:off x="323799" y="3984380"/>
                <a:ext cx="8568066" cy="5254131"/>
              </a:xfrm>
              <a:prstGeom prst="rect">
                <a:avLst/>
              </a:prstGeom>
            </p:spPr>
            <p:txBody>
              <a:bodyPr lIns="0" tIns="0" rIns="0" bIns="0" rtlCol="0" anchor="t">
                <a:spAutoFit/>
              </a:bodyPr>
              <a:lstStyle/>
              <a:p>
                <a:pPr marL="0" lvl="0" indent="0" algn="just">
                  <a:lnSpc>
                    <a:spcPts val="5199"/>
                  </a:lnSpc>
                  <a:spcBef>
                    <a:spcPct val="0"/>
                  </a:spcBef>
                </a:pPr>
                <a:r>
                  <a:rPr lang="en-US" sz="2599" dirty="0">
                    <a:solidFill>
                      <a:srgbClr val="000000"/>
                    </a:solidFill>
                    <a:latin typeface="Open Sans Bold"/>
                    <a:ea typeface="Open Sans Bold"/>
                    <a:cs typeface="Open Sans Bold"/>
                    <a:sym typeface="Open Sans Bold"/>
                  </a:rPr>
                  <a:t>Maxw</a:t>
                </a:r>
                <a:r>
                  <a:rPr lang="en-US" sz="2599" u="none" strike="noStrike" dirty="0">
                    <a:solidFill>
                      <a:srgbClr val="000000"/>
                    </a:solidFill>
                    <a:latin typeface="Open Sans Bold"/>
                    <a:ea typeface="Open Sans Bold"/>
                    <a:cs typeface="Open Sans Bold"/>
                    <a:sym typeface="Open Sans Bold"/>
                  </a:rPr>
                  <a:t>ell recognized that a time-varying electric field produces magnetic effects just like conduction current.</a:t>
                </a:r>
              </a:p>
              <a:p>
                <a:pPr algn="just">
                  <a:lnSpc>
                    <a:spcPts val="5199"/>
                  </a:lnSpc>
                  <a:spcBef>
                    <a:spcPct val="0"/>
                  </a:spcBef>
                </a:pPr>
                <a:r>
                  <a:rPr lang="en-US" sz="2599" u="none" strike="noStrike" dirty="0">
                    <a:solidFill>
                      <a:srgbClr val="000000"/>
                    </a:solidFill>
                    <a:latin typeface="Open Sans Bold"/>
                    <a:ea typeface="Open Sans Bold"/>
                    <a:cs typeface="Open Sans Bold"/>
                    <a:sym typeface="Open Sans Bold"/>
                  </a:rPr>
                  <a:t>He introduced displacement current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𝑑</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ɛ</m:t>
                        </m:r>
                      </m:e>
                      <m:sub>
                        <m:r>
                          <a:rPr lang="en-US" sz="2800" b="0" i="1" smtClean="0">
                            <a:latin typeface="Cambria Math" panose="02040503050406030204" pitchFamily="18" charset="0"/>
                          </a:rPr>
                          <m:t>0</m:t>
                        </m:r>
                      </m:sub>
                    </m:sSub>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b="0" i="1" smtClean="0">
                                <a:latin typeface="Cambria Math" panose="02040503050406030204" pitchFamily="18" charset="0"/>
                              </a:rPr>
                              <m:t>𝑑</m:t>
                            </m:r>
                            <m:r>
                              <a:rPr lang="en-US" sz="2800" b="0" i="1" smtClean="0">
                                <a:latin typeface="Cambria Math" panose="02040503050406030204" pitchFamily="18" charset="0"/>
                              </a:rPr>
                              <m:t>ɸ</m:t>
                            </m:r>
                          </m:e>
                          <m:sub>
                            <m:r>
                              <a:rPr lang="en-US" sz="2800" b="0" i="1" smtClean="0">
                                <a:latin typeface="Cambria Math" panose="02040503050406030204" pitchFamily="18" charset="0"/>
                              </a:rPr>
                              <m:t>𝐸</m:t>
                            </m:r>
                          </m:sub>
                        </m:sSub>
                      </m:num>
                      <m:den>
                        <m:r>
                          <a:rPr lang="en-US" sz="2800" b="0" i="1" smtClean="0">
                            <a:latin typeface="Cambria Math" panose="02040503050406030204" pitchFamily="18" charset="0"/>
                          </a:rPr>
                          <m:t>𝑑𝑡</m:t>
                        </m:r>
                      </m:den>
                    </m:f>
                  </m:oMath>
                </a14:m>
                <a:endParaRPr lang="en-US" sz="2800" dirty="0"/>
              </a:p>
              <a:p>
                <a:pPr marL="0" lvl="0" indent="0" algn="just">
                  <a:lnSpc>
                    <a:spcPts val="5199"/>
                  </a:lnSpc>
                  <a:spcBef>
                    <a:spcPct val="0"/>
                  </a:spcBef>
                </a:pPr>
                <a:r>
                  <a:rPr lang="en-US" sz="2599" u="none" strike="noStrike" dirty="0">
                    <a:solidFill>
                      <a:srgbClr val="000000"/>
                    </a:solidFill>
                    <a:latin typeface="Open Sans Bold"/>
                    <a:ea typeface="Open Sans Bold"/>
                    <a:cs typeface="Open Sans Bold"/>
                    <a:sym typeface="Open Sans Bold"/>
                  </a:rPr>
                  <a:t>to preserve charge continuity and make Ampère’s law consistent. </a:t>
                </a:r>
              </a:p>
              <a:p>
                <a:pPr marL="0" lvl="0" indent="0" algn="just">
                  <a:lnSpc>
                    <a:spcPts val="5199"/>
                  </a:lnSpc>
                  <a:spcBef>
                    <a:spcPct val="0"/>
                  </a:spcBef>
                </a:pPr>
                <a:r>
                  <a:rPr lang="en-US" sz="2599" u="none" strike="noStrike" dirty="0">
                    <a:solidFill>
                      <a:srgbClr val="000000"/>
                    </a:solidFill>
                    <a:latin typeface="Open Sans Bold"/>
                    <a:ea typeface="Open Sans Bold"/>
                    <a:cs typeface="Open Sans Bold"/>
                    <a:sym typeface="Open Sans Bold"/>
                  </a:rPr>
                  <a:t>Physically, it represents the effect of a changing electric field in space.</a:t>
                </a:r>
              </a:p>
            </p:txBody>
          </p:sp>
        </mc:Choice>
        <mc:Fallback xmlns="">
          <p:sp>
            <p:nvSpPr>
              <p:cNvPr id="8" name="TextBox 8"/>
              <p:cNvSpPr txBox="1">
                <a:spLocks noRot="1" noChangeAspect="1" noMove="1" noResize="1" noEditPoints="1" noAdjustHandles="1" noChangeArrowheads="1" noChangeShapeType="1" noTextEdit="1"/>
              </p:cNvSpPr>
              <p:nvPr/>
            </p:nvSpPr>
            <p:spPr>
              <a:xfrm>
                <a:off x="323799" y="3984380"/>
                <a:ext cx="8568066" cy="5254131"/>
              </a:xfrm>
              <a:prstGeom prst="rect">
                <a:avLst/>
              </a:prstGeom>
              <a:blipFill>
                <a:blip r:embed="rId6"/>
                <a:stretch>
                  <a:fillRect l="-2347" r="-2276" b="-29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0BA989B-32FE-CCA5-85EB-1F29B3155860}"/>
                  </a:ext>
                </a:extLst>
              </p:cNvPr>
              <p:cNvSpPr txBox="1"/>
              <p:nvPr/>
            </p:nvSpPr>
            <p:spPr>
              <a:xfrm>
                <a:off x="6705600" y="9027715"/>
                <a:ext cx="9144000" cy="13840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sz="3200" i="1" smtClean="0">
                              <a:latin typeface="Cambria Math" panose="02040503050406030204" pitchFamily="18" charset="0"/>
                            </a:rPr>
                          </m:ctrlPr>
                        </m:naryPr>
                        <m:sub/>
                        <m:sup/>
                        <m:e>
                          <m:r>
                            <a:rPr lang="en-US" sz="3200" b="0" i="1" smtClean="0">
                              <a:latin typeface="Cambria Math" panose="02040503050406030204" pitchFamily="18" charset="0"/>
                            </a:rPr>
                            <m:t>𝐵</m:t>
                          </m:r>
                          <m:r>
                            <a:rPr lang="en-US" sz="3200" b="0" i="1" smtClean="0">
                              <a:latin typeface="Cambria Math" panose="02040503050406030204" pitchFamily="18" charset="0"/>
                            </a:rPr>
                            <m:t>.</m:t>
                          </m:r>
                          <m:r>
                            <a:rPr lang="en-US" sz="3200" b="0" i="1" smtClean="0">
                              <a:latin typeface="Cambria Math" panose="02040503050406030204" pitchFamily="18" charset="0"/>
                            </a:rPr>
                            <m:t>𝑑𝑙</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m:rPr>
                                  <m:sty m:val="p"/>
                                </m:rPr>
                                <a:rPr lang="el-GR" sz="3200" b="0" i="1" smtClean="0">
                                  <a:latin typeface="Cambria Math" panose="02040503050406030204" pitchFamily="18" charset="0"/>
                                </a:rPr>
                                <m:t>μ</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r>
                            <a:rPr lang="en-US" sz="3200" b="0" i="1" smtClean="0">
                              <a:latin typeface="Cambria Math" panose="02040503050406030204" pitchFamily="18" charset="0"/>
                            </a:rPr>
                            <m:t>𝐽</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ɛ</m:t>
                              </m:r>
                            </m:e>
                            <m:sub>
                              <m:r>
                                <a:rPr lang="en-US" sz="3200" b="0" i="1" smtClean="0">
                                  <a:latin typeface="Cambria Math" panose="02040503050406030204" pitchFamily="18" charset="0"/>
                                </a:rPr>
                                <m:t>0</m:t>
                              </m:r>
                            </m:sub>
                          </m:sSub>
                          <m:f>
                            <m:fPr>
                              <m:ctrlPr>
                                <a:rPr lang="en-US" sz="3200" b="0" i="1" smtClean="0">
                                  <a:latin typeface="Cambria Math" panose="02040503050406030204" pitchFamily="18" charset="0"/>
                                </a:rPr>
                              </m:ctrlPr>
                            </m:fPr>
                            <m:num>
                              <m:r>
                                <a:rPr lang="el-GR" sz="3200" b="0" i="1" smtClean="0">
                                  <a:latin typeface="Cambria Math" panose="02040503050406030204" pitchFamily="18" charset="0"/>
                                </a:rPr>
                                <m:t>𝛿</m:t>
                              </m:r>
                              <m:r>
                                <a:rPr lang="en-US" sz="3200" b="0" i="1" smtClean="0">
                                  <a:latin typeface="Cambria Math" panose="02040503050406030204" pitchFamily="18" charset="0"/>
                                </a:rPr>
                                <m:t>𝐸</m:t>
                              </m:r>
                            </m:num>
                            <m:den>
                              <m:r>
                                <a:rPr lang="el-GR" sz="3200" b="0" i="1" smtClean="0">
                                  <a:latin typeface="Cambria Math" panose="02040503050406030204" pitchFamily="18" charset="0"/>
                                </a:rPr>
                                <m:t>𝛿</m:t>
                              </m:r>
                              <m:r>
                                <a:rPr lang="en-US" sz="3200" b="0" i="1" smtClean="0">
                                  <a:latin typeface="Cambria Math" panose="02040503050406030204" pitchFamily="18" charset="0"/>
                                </a:rPr>
                                <m:t>𝑡</m:t>
                              </m:r>
                            </m:den>
                          </m:f>
                          <m:r>
                            <a:rPr lang="en-US" sz="3200" b="0" i="1" smtClean="0">
                              <a:latin typeface="Cambria Math" panose="02040503050406030204" pitchFamily="18" charset="0"/>
                            </a:rPr>
                            <m:t>)</m:t>
                          </m:r>
                        </m:e>
                      </m:nary>
                    </m:oMath>
                  </m:oMathPara>
                </a14:m>
                <a:endParaRPr lang="en-US" sz="3200" dirty="0"/>
              </a:p>
            </p:txBody>
          </p:sp>
        </mc:Choice>
        <mc:Fallback xmlns="">
          <p:sp>
            <p:nvSpPr>
              <p:cNvPr id="12" name="TextBox 11">
                <a:extLst>
                  <a:ext uri="{FF2B5EF4-FFF2-40B4-BE49-F238E27FC236}">
                    <a16:creationId xmlns:a16="http://schemas.microsoft.com/office/drawing/2014/main" id="{20BA989B-32FE-CCA5-85EB-1F29B3155860}"/>
                  </a:ext>
                </a:extLst>
              </p:cNvPr>
              <p:cNvSpPr txBox="1">
                <a:spLocks noRot="1" noChangeAspect="1" noMove="1" noResize="1" noEditPoints="1" noAdjustHandles="1" noChangeArrowheads="1" noChangeShapeType="1" noTextEdit="1"/>
              </p:cNvSpPr>
              <p:nvPr/>
            </p:nvSpPr>
            <p:spPr>
              <a:xfrm>
                <a:off x="6705600" y="9027715"/>
                <a:ext cx="9144000" cy="138403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F968E06-44B6-196A-3E52-C063B9075766}"/>
                  </a:ext>
                </a:extLst>
              </p:cNvPr>
              <p:cNvSpPr txBox="1"/>
              <p:nvPr/>
            </p:nvSpPr>
            <p:spPr>
              <a:xfrm>
                <a:off x="-136400" y="9019112"/>
                <a:ext cx="9144000" cy="13840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sz="3200" i="1" smtClean="0">
                              <a:latin typeface="Cambria Math" panose="02040503050406030204" pitchFamily="18" charset="0"/>
                              <a:ea typeface="Cambria Math" panose="02040503050406030204" pitchFamily="18" charset="0"/>
                            </a:rPr>
                          </m:ctrlPr>
                        </m:groupChrPr>
                        <m:e>
                          <m:r>
                            <m:rPr>
                              <m:nor/>
                            </m:rPr>
                            <a:rPr lang="en-US" sz="3200" i="0">
                              <a:latin typeface="Cambria Math" panose="02040503050406030204" pitchFamily="18" charset="0"/>
                              <a:ea typeface="Cambria Math" panose="02040503050406030204" pitchFamily="18" charset="0"/>
                            </a:rPr>
                            <m:t>∇</m:t>
                          </m:r>
                        </m:e>
                      </m:groupChr>
                      <m:r>
                        <m:rPr>
                          <m:nor/>
                        </m:rPr>
                        <a:rPr lang="en-US" sz="3200" b="0" i="0"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m:t>
                      </m:r>
                      <m:groupChr>
                        <m:groupChrPr>
                          <m:chr m:val="→"/>
                          <m:pos m:val="top"/>
                          <m:ctrlPr>
                            <a:rPr lang="en-US" sz="3200" b="0" i="1" smtClean="0">
                              <a:latin typeface="Cambria Math" panose="02040503050406030204" pitchFamily="18" charset="0"/>
                            </a:rPr>
                          </m:ctrlPr>
                        </m:groupChrPr>
                        <m:e>
                          <m:r>
                            <m:rPr>
                              <m:nor/>
                              <m:brk m:alnAt="1"/>
                            </m:rPr>
                            <a:rPr lang="en-US" sz="3200" b="0" i="0" smtClean="0">
                              <a:latin typeface="Cambria Math" panose="02040503050406030204" pitchFamily="18" charset="0"/>
                            </a:rPr>
                            <m:t>B</m:t>
                          </m:r>
                        </m:e>
                      </m:groupChr>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m:rPr>
                              <m:sty m:val="p"/>
                            </m:rPr>
                            <a:rPr lang="el-GR" sz="3200" i="1">
                              <a:latin typeface="Cambria Math" panose="02040503050406030204" pitchFamily="18" charset="0"/>
                            </a:rPr>
                            <m:t>μ</m:t>
                          </m:r>
                        </m:e>
                        <m:sub>
                          <m:r>
                            <a:rPr lang="en-US" sz="3200" i="1">
                              <a:latin typeface="Cambria Math" panose="02040503050406030204" pitchFamily="18" charset="0"/>
                            </a:rPr>
                            <m:t>0</m:t>
                          </m:r>
                        </m:sub>
                      </m:sSub>
                      <m:r>
                        <a:rPr lang="en-US" sz="3200" i="1">
                          <a:latin typeface="Cambria Math" panose="02040503050406030204" pitchFamily="18" charset="0"/>
                        </a:rPr>
                        <m:t>(</m:t>
                      </m:r>
                      <m:nary>
                        <m:naryPr>
                          <m:limLoc m:val="undOvr"/>
                          <m:subHide m:val="on"/>
                          <m:supHide m:val="on"/>
                          <m:ctrlPr>
                            <a:rPr lang="en-US" sz="3200" i="1" smtClean="0">
                              <a:latin typeface="Cambria Math" panose="02040503050406030204" pitchFamily="18" charset="0"/>
                            </a:rPr>
                          </m:ctrlPr>
                        </m:naryPr>
                        <m:sub/>
                        <m:sup/>
                        <m:e>
                          <m:r>
                            <a:rPr lang="en-US" sz="3200" b="0" i="1" smtClean="0">
                              <a:latin typeface="Cambria Math" panose="02040503050406030204" pitchFamily="18" charset="0"/>
                            </a:rPr>
                            <m:t>𝐽</m:t>
                          </m:r>
                          <m:r>
                            <a:rPr lang="en-US" sz="3200" b="0" i="1" smtClean="0">
                              <a:latin typeface="Cambria Math" panose="02040503050406030204" pitchFamily="18" charset="0"/>
                            </a:rPr>
                            <m:t>.</m:t>
                          </m:r>
                          <m:r>
                            <a:rPr lang="en-US" sz="3200" b="0" i="1" smtClean="0">
                              <a:latin typeface="Cambria Math" panose="02040503050406030204" pitchFamily="18" charset="0"/>
                            </a:rPr>
                            <m:t>𝑑𝑠</m:t>
                          </m:r>
                        </m:e>
                      </m:nary>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ɛ</m:t>
                          </m:r>
                        </m:e>
                        <m:sub>
                          <m:r>
                            <a:rPr lang="en-US" sz="3200" i="1">
                              <a:latin typeface="Cambria Math" panose="02040503050406030204" pitchFamily="18" charset="0"/>
                            </a:rPr>
                            <m:t>0</m:t>
                          </m:r>
                        </m:sub>
                      </m:sSub>
                      <m:f>
                        <m:fPr>
                          <m:ctrlPr>
                            <a:rPr lang="en-US" sz="3200" i="1" smtClean="0">
                              <a:latin typeface="Cambria Math" panose="02040503050406030204" pitchFamily="18" charset="0"/>
                            </a:rPr>
                          </m:ctrlPr>
                        </m:fPr>
                        <m:num>
                          <m:r>
                            <a:rPr lang="en-US" sz="3200" i="1" smtClean="0">
                              <a:latin typeface="Cambria Math" panose="02040503050406030204" pitchFamily="18" charset="0"/>
                            </a:rPr>
                            <m:t>𝑑</m:t>
                          </m:r>
                        </m:num>
                        <m:den>
                          <m:r>
                            <a:rPr lang="en-US" sz="3200" i="1" smtClean="0">
                              <a:latin typeface="Cambria Math" panose="02040503050406030204" pitchFamily="18" charset="0"/>
                            </a:rPr>
                            <m:t>𝑑</m:t>
                          </m:r>
                          <m:r>
                            <a:rPr lang="en-US" sz="3200" b="0" i="1" smtClean="0">
                              <a:latin typeface="Cambria Math" panose="02040503050406030204" pitchFamily="18" charset="0"/>
                            </a:rPr>
                            <m:t>𝑡</m:t>
                          </m:r>
                        </m:den>
                      </m:f>
                      <m:nary>
                        <m:naryPr>
                          <m:limLoc m:val="undOvr"/>
                          <m:subHide m:val="on"/>
                          <m:supHide m:val="on"/>
                          <m:ctrlPr>
                            <a:rPr lang="en-US" sz="3200" i="1" smtClean="0">
                              <a:latin typeface="Cambria Math" panose="02040503050406030204" pitchFamily="18" charset="0"/>
                            </a:rPr>
                          </m:ctrlPr>
                        </m:naryPr>
                        <m:sub/>
                        <m:sup/>
                        <m:e>
                          <m:r>
                            <a:rPr lang="en-US" sz="3200" b="0" i="1" smtClean="0">
                              <a:latin typeface="Cambria Math" panose="02040503050406030204" pitchFamily="18" charset="0"/>
                            </a:rPr>
                            <m:t>𝐸</m:t>
                          </m:r>
                        </m:e>
                      </m:nary>
                      <m:r>
                        <a:rPr lang="en-US" sz="3200" b="0" i="1" smtClean="0">
                          <a:latin typeface="Cambria Math" panose="02040503050406030204" pitchFamily="18" charset="0"/>
                        </a:rPr>
                        <m:t>.</m:t>
                      </m:r>
                      <m:r>
                        <a:rPr lang="en-US" sz="3200" b="0" i="1" smtClean="0">
                          <a:latin typeface="Cambria Math" panose="02040503050406030204" pitchFamily="18" charset="0"/>
                        </a:rPr>
                        <m:t>𝑑𝑠</m:t>
                      </m:r>
                      <m:r>
                        <a:rPr lang="ar-EG" sz="3200" b="0" i="1" smtClean="0">
                          <a:latin typeface="Cambria Math" panose="02040503050406030204" pitchFamily="18" charset="0"/>
                        </a:rPr>
                        <m:t>)</m:t>
                      </m:r>
                    </m:oMath>
                  </m:oMathPara>
                </a14:m>
                <a:endParaRPr dirty="0"/>
              </a:p>
            </p:txBody>
          </p:sp>
        </mc:Choice>
        <mc:Fallback xmlns="">
          <p:sp>
            <p:nvSpPr>
              <p:cNvPr id="14" name="TextBox 13">
                <a:extLst>
                  <a:ext uri="{FF2B5EF4-FFF2-40B4-BE49-F238E27FC236}">
                    <a16:creationId xmlns:a16="http://schemas.microsoft.com/office/drawing/2014/main" id="{FF968E06-44B6-196A-3E52-C063B9075766}"/>
                  </a:ext>
                </a:extLst>
              </p:cNvPr>
              <p:cNvSpPr txBox="1">
                <a:spLocks noRot="1" noChangeAspect="1" noMove="1" noResize="1" noEditPoints="1" noAdjustHandles="1" noChangeArrowheads="1" noChangeShapeType="1" noTextEdit="1"/>
              </p:cNvSpPr>
              <p:nvPr/>
            </p:nvSpPr>
            <p:spPr>
              <a:xfrm>
                <a:off x="-136400" y="9019112"/>
                <a:ext cx="9144000" cy="1384033"/>
              </a:xfrm>
              <a:prstGeom prst="rect">
                <a:avLst/>
              </a:prstGeom>
              <a:blipFill>
                <a:blip r:embed="rId8"/>
                <a:stretch>
                  <a:fillRect/>
                </a:stretch>
              </a:blipFill>
            </p:spPr>
            <p:txBody>
              <a:bodyPr/>
              <a:lstStyle/>
              <a:p>
                <a:r>
                  <a:rPr 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031158" y="5179142"/>
            <a:ext cx="14674014" cy="2585323"/>
          </a:xfrm>
          <a:prstGeom prst="rect">
            <a:avLst/>
          </a:prstGeom>
        </p:spPr>
        <p:txBody>
          <a:bodyPr lIns="0" tIns="0" rIns="0" bIns="0" rtlCol="0" anchor="t">
            <a:spAutoFit/>
          </a:bodyPr>
          <a:lstStyle/>
          <a:p>
            <a:pPr algn="just"/>
            <a:r>
              <a:rPr lang="en-US" sz="2800" dirty="0"/>
              <a:t>This study presented a physical interpretation of fundamental electric field concepts, including electric force, flux, polarization, capacitor behavior, and the electric displacement field. By examining how electric fields interact with space, charges, and materials, the role of polarization and displacement current in maintaining electromagnetic consistency was clarified. Understanding these principles provides a strong foundation for analyzing electric fields in matter, dielectric materials, and time-varying electromagnetic systems.</a:t>
            </a:r>
          </a:p>
        </p:txBody>
      </p:sp>
      <p:sp>
        <p:nvSpPr>
          <p:cNvPr id="4" name="Freeform 4"/>
          <p:cNvSpPr/>
          <p:nvPr/>
        </p:nvSpPr>
        <p:spPr>
          <a:xfrm>
            <a:off x="1031158" y="4358690"/>
            <a:ext cx="2772968" cy="312589"/>
          </a:xfrm>
          <a:custGeom>
            <a:avLst/>
            <a:gdLst/>
            <a:ahLst/>
            <a:cxnLst/>
            <a:rect l="l" t="t" r="r" b="b"/>
            <a:pathLst>
              <a:path w="2772968" h="312589">
                <a:moveTo>
                  <a:pt x="0" y="0"/>
                </a:moveTo>
                <a:lnTo>
                  <a:pt x="2772968" y="0"/>
                </a:lnTo>
                <a:lnTo>
                  <a:pt x="2772968" y="312589"/>
                </a:lnTo>
                <a:lnTo>
                  <a:pt x="0" y="31258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TextBox 5"/>
          <p:cNvSpPr txBox="1"/>
          <p:nvPr/>
        </p:nvSpPr>
        <p:spPr>
          <a:xfrm>
            <a:off x="1058197" y="2725387"/>
            <a:ext cx="11907103" cy="1633303"/>
          </a:xfrm>
          <a:prstGeom prst="rect">
            <a:avLst/>
          </a:prstGeom>
        </p:spPr>
        <p:txBody>
          <a:bodyPr lIns="0" tIns="0" rIns="0" bIns="0" rtlCol="0" anchor="t">
            <a:spAutoFit/>
          </a:bodyPr>
          <a:lstStyle/>
          <a:p>
            <a:pPr marL="0" lvl="0" indent="0" algn="l">
              <a:lnSpc>
                <a:spcPts val="13404"/>
              </a:lnSpc>
              <a:spcBef>
                <a:spcPct val="0"/>
              </a:spcBef>
            </a:pPr>
            <a:r>
              <a:rPr lang="en-US" sz="9574" spc="268" dirty="0">
                <a:solidFill>
                  <a:srgbClr val="000000"/>
                </a:solidFill>
                <a:latin typeface="League Spartan"/>
                <a:ea typeface="League Spartan"/>
                <a:cs typeface="League Spartan"/>
                <a:sym typeface="League Spartan"/>
              </a:rPr>
              <a:t>CONCLUSION</a:t>
            </a:r>
          </a:p>
        </p:txBody>
      </p:sp>
      <p:sp>
        <p:nvSpPr>
          <p:cNvPr id="6" name="TextBox 6"/>
          <p:cNvSpPr txBox="1"/>
          <p:nvPr/>
        </p:nvSpPr>
        <p:spPr>
          <a:xfrm>
            <a:off x="930722" y="981075"/>
            <a:ext cx="5706106" cy="407640"/>
          </a:xfrm>
          <a:prstGeom prst="rect">
            <a:avLst/>
          </a:prstGeom>
        </p:spPr>
        <p:txBody>
          <a:bodyPr lIns="0" tIns="0" rIns="0" bIns="0" rtlCol="0" anchor="t">
            <a:spAutoFit/>
          </a:bodyPr>
          <a:lstStyle/>
          <a:p>
            <a:pPr algn="l">
              <a:lnSpc>
                <a:spcPts val="3327"/>
              </a:lnSpc>
              <a:spcBef>
                <a:spcPct val="0"/>
              </a:spcBef>
            </a:pPr>
            <a:r>
              <a:rPr lang="en-US" sz="2376" spc="674" dirty="0">
                <a:solidFill>
                  <a:srgbClr val="000000"/>
                </a:solidFill>
                <a:latin typeface="Open Sans"/>
                <a:ea typeface="Open Sans"/>
                <a:cs typeface="Open Sans"/>
                <a:sym typeface="Open Sans"/>
              </a:rPr>
              <a:t>ASSUIT UNIVERSITY</a:t>
            </a:r>
          </a:p>
        </p:txBody>
      </p:sp>
      <p:sp>
        <p:nvSpPr>
          <p:cNvPr id="7" name="TextBox 6">
            <a:extLst>
              <a:ext uri="{FF2B5EF4-FFF2-40B4-BE49-F238E27FC236}">
                <a16:creationId xmlns:a16="http://schemas.microsoft.com/office/drawing/2014/main" id="{824C5A5C-C977-2E23-4DA1-521749C6E050}"/>
              </a:ext>
            </a:extLst>
          </p:cNvPr>
          <p:cNvSpPr txBox="1"/>
          <p:nvPr/>
        </p:nvSpPr>
        <p:spPr>
          <a:xfrm>
            <a:off x="1018868" y="8211898"/>
            <a:ext cx="10074874" cy="1077218"/>
          </a:xfrm>
          <a:prstGeom prst="rect">
            <a:avLst/>
          </a:prstGeom>
          <a:noFill/>
        </p:spPr>
        <p:txBody>
          <a:bodyPr wrap="none" rtlCol="0">
            <a:spAutoFit/>
          </a:bodyPr>
          <a:lstStyle/>
          <a:p>
            <a:r>
              <a:rPr lang="en-US" sz="3200" dirty="0">
                <a:solidFill>
                  <a:srgbClr val="0097B2"/>
                </a:solidFill>
                <a:latin typeface="League Spartan" panose="020B0604020202020204" charset="0"/>
              </a:rPr>
              <a:t>Project files and code are available at</a:t>
            </a:r>
            <a:r>
              <a:rPr lang="ar-EG" sz="3200" dirty="0">
                <a:solidFill>
                  <a:srgbClr val="0097B2"/>
                </a:solidFill>
                <a:latin typeface="League Spartan" panose="020B0604020202020204" charset="0"/>
              </a:rPr>
              <a:t>:</a:t>
            </a:r>
          </a:p>
          <a:p>
            <a:r>
              <a:rPr lang="en-US" sz="3200" dirty="0">
                <a:hlinkClick r:id="rId4"/>
              </a:rPr>
              <a:t>https://github.com/471020155/manim-project_group-5.git</a:t>
            </a:r>
            <a:endParaRPr lang="en-US" sz="3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110709" y="4494189"/>
            <a:ext cx="11520040" cy="1298623"/>
          </a:xfrm>
          <a:custGeom>
            <a:avLst/>
            <a:gdLst/>
            <a:ahLst/>
            <a:cxnLst/>
            <a:rect l="l" t="t" r="r" b="b"/>
            <a:pathLst>
              <a:path w="11520040" h="1298623">
                <a:moveTo>
                  <a:pt x="0" y="0"/>
                </a:moveTo>
                <a:lnTo>
                  <a:pt x="11520040" y="0"/>
                </a:lnTo>
                <a:lnTo>
                  <a:pt x="11520040" y="1298622"/>
                </a:lnTo>
                <a:lnTo>
                  <a:pt x="0" y="129862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3325633" y="3494752"/>
            <a:ext cx="13933667" cy="2795064"/>
          </a:xfrm>
          <a:prstGeom prst="rect">
            <a:avLst/>
          </a:prstGeom>
        </p:spPr>
        <p:txBody>
          <a:bodyPr lIns="0" tIns="0" rIns="0" bIns="0" rtlCol="0" anchor="t">
            <a:spAutoFit/>
          </a:bodyPr>
          <a:lstStyle/>
          <a:p>
            <a:pPr algn="ctr">
              <a:lnSpc>
                <a:spcPts val="22866"/>
              </a:lnSpc>
              <a:spcBef>
                <a:spcPct val="0"/>
              </a:spcBef>
            </a:pPr>
            <a:r>
              <a:rPr lang="en-US" sz="16333" b="1" spc="457">
                <a:solidFill>
                  <a:srgbClr val="000000"/>
                </a:solidFill>
                <a:latin typeface="League Spartan"/>
                <a:ea typeface="League Spartan"/>
                <a:cs typeface="League Spartan"/>
                <a:sym typeface="League Spartan"/>
              </a:rPr>
              <a:t>THANK YOU</a:t>
            </a:r>
          </a:p>
        </p:txBody>
      </p:sp>
      <p:sp>
        <p:nvSpPr>
          <p:cNvPr id="4" name="TextBox 4"/>
          <p:cNvSpPr txBox="1"/>
          <p:nvPr/>
        </p:nvSpPr>
        <p:spPr>
          <a:xfrm>
            <a:off x="6286268" y="6047576"/>
            <a:ext cx="7844699" cy="430421"/>
          </a:xfrm>
          <a:prstGeom prst="rect">
            <a:avLst/>
          </a:prstGeom>
        </p:spPr>
        <p:txBody>
          <a:bodyPr lIns="0" tIns="0" rIns="0" bIns="0" rtlCol="0" anchor="t">
            <a:spAutoFit/>
          </a:bodyPr>
          <a:lstStyle/>
          <a:p>
            <a:pPr marL="0" lvl="0" indent="0" algn="ctr">
              <a:lnSpc>
                <a:spcPts val="3575"/>
              </a:lnSpc>
              <a:spcBef>
                <a:spcPct val="0"/>
              </a:spcBef>
            </a:pPr>
            <a:r>
              <a:rPr lang="en-US" sz="2554" u="none" strike="noStrike" spc="1731">
                <a:solidFill>
                  <a:srgbClr val="000000"/>
                </a:solidFill>
                <a:latin typeface="Open Sans"/>
                <a:ea typeface="Open Sans"/>
                <a:cs typeface="Open Sans"/>
                <a:sym typeface="Open Sans"/>
              </a:rPr>
              <a:t>FOR THE ATTENTION</a:t>
            </a:r>
          </a:p>
        </p:txBody>
      </p:sp>
      <p:sp>
        <p:nvSpPr>
          <p:cNvPr id="5" name="Freeform 5"/>
          <p:cNvSpPr/>
          <p:nvPr/>
        </p:nvSpPr>
        <p:spPr>
          <a:xfrm>
            <a:off x="13450238" y="8531116"/>
            <a:ext cx="3809062" cy="727184"/>
          </a:xfrm>
          <a:custGeom>
            <a:avLst/>
            <a:gdLst/>
            <a:ahLst/>
            <a:cxnLst/>
            <a:rect l="l" t="t" r="r" b="b"/>
            <a:pathLst>
              <a:path w="3809062" h="727184">
                <a:moveTo>
                  <a:pt x="0" y="0"/>
                </a:moveTo>
                <a:lnTo>
                  <a:pt x="3809062" y="0"/>
                </a:lnTo>
                <a:lnTo>
                  <a:pt x="3809062" y="727184"/>
                </a:lnTo>
                <a:lnTo>
                  <a:pt x="0" y="727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740469" y="1028700"/>
            <a:ext cx="2518831" cy="283941"/>
          </a:xfrm>
          <a:custGeom>
            <a:avLst/>
            <a:gdLst/>
            <a:ahLst/>
            <a:cxnLst/>
            <a:rect l="l" t="t" r="r" b="b"/>
            <a:pathLst>
              <a:path w="2518831" h="283941">
                <a:moveTo>
                  <a:pt x="0" y="0"/>
                </a:moveTo>
                <a:lnTo>
                  <a:pt x="2518831" y="0"/>
                </a:lnTo>
                <a:lnTo>
                  <a:pt x="2518831" y="283941"/>
                </a:lnTo>
                <a:lnTo>
                  <a:pt x="0" y="2839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6">
            <a:extLst>
              <a:ext uri="{FF2B5EF4-FFF2-40B4-BE49-F238E27FC236}">
                <a16:creationId xmlns:a16="http://schemas.microsoft.com/office/drawing/2014/main" id="{12FCF01D-CEC9-DDE5-494D-33E11229C7AA}"/>
              </a:ext>
            </a:extLst>
          </p:cNvPr>
          <p:cNvSpPr txBox="1"/>
          <p:nvPr/>
        </p:nvSpPr>
        <p:spPr>
          <a:xfrm>
            <a:off x="2439136" y="9258300"/>
            <a:ext cx="8117928" cy="646331"/>
          </a:xfrm>
          <a:prstGeom prst="rect">
            <a:avLst/>
          </a:prstGeom>
          <a:noFill/>
        </p:spPr>
        <p:txBody>
          <a:bodyPr wrap="none" rtlCol="0">
            <a:spAutoFit/>
          </a:bodyPr>
          <a:lstStyle/>
          <a:p>
            <a:r>
              <a:rPr lang="en-US" sz="3600" dirty="0">
                <a:latin typeface="League Spartan" panose="020B0604020202020204" charset="0"/>
              </a:rPr>
              <a:t>Presentation By : </a:t>
            </a:r>
            <a:r>
              <a:rPr lang="en-US" sz="3600" dirty="0">
                <a:solidFill>
                  <a:srgbClr val="0097B2"/>
                </a:solidFill>
                <a:latin typeface="League Spartan" panose="020B0604020202020204" charset="0"/>
              </a:rPr>
              <a:t>Mariam Ahmed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81800" y="2320153"/>
            <a:ext cx="2623419" cy="295731"/>
          </a:xfrm>
          <a:custGeom>
            <a:avLst/>
            <a:gdLst/>
            <a:ahLst/>
            <a:cxnLst/>
            <a:rect l="l" t="t" r="r" b="b"/>
            <a:pathLst>
              <a:path w="2623419" h="295731">
                <a:moveTo>
                  <a:pt x="0" y="0"/>
                </a:moveTo>
                <a:lnTo>
                  <a:pt x="2623419" y="0"/>
                </a:lnTo>
                <a:lnTo>
                  <a:pt x="2623419" y="295731"/>
                </a:lnTo>
                <a:lnTo>
                  <a:pt x="0" y="29573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511070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a:off x="7072253" y="3635791"/>
            <a:ext cx="210384" cy="21038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dirty="0"/>
            </a:p>
          </p:txBody>
        </p:sp>
      </p:grpSp>
      <p:grpSp>
        <p:nvGrpSpPr>
          <p:cNvPr id="7" name="Group 7"/>
          <p:cNvGrpSpPr/>
          <p:nvPr/>
        </p:nvGrpSpPr>
        <p:grpSpPr>
          <a:xfrm>
            <a:off x="7092322" y="5238657"/>
            <a:ext cx="210384" cy="21038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dirty="0"/>
            </a:p>
          </p:txBody>
        </p:sp>
      </p:grpSp>
      <p:sp>
        <p:nvSpPr>
          <p:cNvPr id="10" name="TextBox 10"/>
          <p:cNvSpPr txBox="1"/>
          <p:nvPr/>
        </p:nvSpPr>
        <p:spPr>
          <a:xfrm>
            <a:off x="7632444" y="3433511"/>
            <a:ext cx="9578695" cy="738664"/>
          </a:xfrm>
          <a:prstGeom prst="rect">
            <a:avLst/>
          </a:prstGeom>
        </p:spPr>
        <p:txBody>
          <a:bodyPr lIns="0" tIns="0" rIns="0" bIns="0" rtlCol="0" anchor="t">
            <a:spAutoFit/>
          </a:bodyPr>
          <a:lstStyle/>
          <a:p>
            <a:pPr lvl="0" algn="just">
              <a:spcBef>
                <a:spcPct val="0"/>
              </a:spcBef>
            </a:pPr>
            <a:r>
              <a:rPr lang="en-US" sz="2400" dirty="0">
                <a:latin typeface="Open Sans" panose="020B0606030504020204" pitchFamily="34" charset="0"/>
                <a:ea typeface="Open Sans" panose="020B0606030504020204" pitchFamily="34" charset="0"/>
                <a:cs typeface="Open Sans" panose="020B0606030504020204" pitchFamily="34" charset="0"/>
              </a:rPr>
              <a:t>To explain the physical meaning of electric field force and its dependence on distance and area.</a:t>
            </a:r>
            <a:endParaRPr lang="en-US" sz="240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1" name="TextBox 11"/>
          <p:cNvSpPr txBox="1"/>
          <p:nvPr/>
        </p:nvSpPr>
        <p:spPr>
          <a:xfrm>
            <a:off x="6781800" y="623859"/>
            <a:ext cx="8713973" cy="1633303"/>
          </a:xfrm>
          <a:prstGeom prst="rect">
            <a:avLst/>
          </a:prstGeom>
        </p:spPr>
        <p:txBody>
          <a:bodyPr lIns="0" tIns="0" rIns="0" bIns="0" rtlCol="0" anchor="t">
            <a:spAutoFit/>
          </a:bodyPr>
          <a:lstStyle/>
          <a:p>
            <a:pPr marL="0" lvl="0" indent="0" algn="l">
              <a:lnSpc>
                <a:spcPts val="13404"/>
              </a:lnSpc>
              <a:spcBef>
                <a:spcPct val="0"/>
              </a:spcBef>
            </a:pPr>
            <a:r>
              <a:rPr lang="en-US" sz="9574" b="1" u="none" strike="noStrike" spc="268" dirty="0">
                <a:solidFill>
                  <a:srgbClr val="000000"/>
                </a:solidFill>
                <a:latin typeface="League Spartan"/>
                <a:ea typeface="League Spartan"/>
                <a:cs typeface="League Spartan"/>
                <a:sym typeface="League Spartan"/>
              </a:rPr>
              <a:t>OBJECTIVES </a:t>
            </a:r>
          </a:p>
        </p:txBody>
      </p:sp>
      <p:sp>
        <p:nvSpPr>
          <p:cNvPr id="12" name="TextBox 12"/>
          <p:cNvSpPr txBox="1"/>
          <p:nvPr/>
        </p:nvSpPr>
        <p:spPr>
          <a:xfrm>
            <a:off x="7668670" y="5007391"/>
            <a:ext cx="9578695" cy="738664"/>
          </a:xfrm>
          <a:prstGeom prst="rect">
            <a:avLst/>
          </a:prstGeom>
        </p:spPr>
        <p:txBody>
          <a:bodyPr lIns="0" tIns="0" rIns="0" bIns="0" rtlCol="0" anchor="t">
            <a:spAutoFit/>
          </a:bodyPr>
          <a:lstStyle/>
          <a:p>
            <a:pPr lvl="0" algn="just">
              <a:spcBef>
                <a:spcPct val="0"/>
              </a:spcBef>
            </a:pPr>
            <a:r>
              <a:rPr lang="en-US" sz="2400" dirty="0">
                <a:latin typeface="Open Sans" panose="020B0606030504020204" pitchFamily="34" charset="0"/>
                <a:ea typeface="Open Sans" panose="020B0606030504020204" pitchFamily="34" charset="0"/>
                <a:cs typeface="Open Sans" panose="020B0606030504020204" pitchFamily="34" charset="0"/>
              </a:rPr>
              <a:t>To understand why electric flux through a closed surface depends only on the enclosed charge.</a:t>
            </a:r>
            <a:endParaRPr lang="en-US" sz="240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3" name="TextBox 6">
            <a:extLst>
              <a:ext uri="{FF2B5EF4-FFF2-40B4-BE49-F238E27FC236}">
                <a16:creationId xmlns:a16="http://schemas.microsoft.com/office/drawing/2014/main" id="{AC40FD42-431B-7096-11A8-91BB8B0BC339}"/>
              </a:ext>
            </a:extLst>
          </p:cNvPr>
          <p:cNvSpPr txBox="1"/>
          <p:nvPr/>
        </p:nvSpPr>
        <p:spPr>
          <a:xfrm>
            <a:off x="7054668" y="9075036"/>
            <a:ext cx="170937" cy="183264"/>
          </a:xfrm>
          <a:prstGeom prst="rect">
            <a:avLst/>
          </a:prstGeom>
        </p:spPr>
        <p:txBody>
          <a:bodyPr lIns="50800" tIns="50800" rIns="50800" bIns="50800" rtlCol="0" anchor="ctr"/>
          <a:lstStyle/>
          <a:p>
            <a:pPr algn="ctr">
              <a:lnSpc>
                <a:spcPts val="3220"/>
              </a:lnSpc>
            </a:pPr>
            <a:endParaRPr dirty="0"/>
          </a:p>
        </p:txBody>
      </p:sp>
      <p:sp>
        <p:nvSpPr>
          <p:cNvPr id="16" name="Freeform 8">
            <a:extLst>
              <a:ext uri="{FF2B5EF4-FFF2-40B4-BE49-F238E27FC236}">
                <a16:creationId xmlns:a16="http://schemas.microsoft.com/office/drawing/2014/main" id="{CBD2E709-1F92-C009-03B5-B1BADC720B5A}"/>
              </a:ext>
            </a:extLst>
          </p:cNvPr>
          <p:cNvSpPr/>
          <p:nvPr/>
        </p:nvSpPr>
        <p:spPr>
          <a:xfrm>
            <a:off x="7102851" y="6570062"/>
            <a:ext cx="210384" cy="21038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17" name="TextBox 16">
            <a:extLst>
              <a:ext uri="{FF2B5EF4-FFF2-40B4-BE49-F238E27FC236}">
                <a16:creationId xmlns:a16="http://schemas.microsoft.com/office/drawing/2014/main" id="{E35F84F9-9754-92A1-3461-62C6539A0C51}"/>
              </a:ext>
            </a:extLst>
          </p:cNvPr>
          <p:cNvSpPr txBox="1"/>
          <p:nvPr/>
        </p:nvSpPr>
        <p:spPr>
          <a:xfrm>
            <a:off x="7632444" y="6364947"/>
            <a:ext cx="9798133" cy="830997"/>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To analyze polarization mechanisms and the formation of electric dipoles in materials.</a:t>
            </a:r>
          </a:p>
        </p:txBody>
      </p:sp>
      <p:sp>
        <p:nvSpPr>
          <p:cNvPr id="18" name="Freeform 8">
            <a:extLst>
              <a:ext uri="{FF2B5EF4-FFF2-40B4-BE49-F238E27FC236}">
                <a16:creationId xmlns:a16="http://schemas.microsoft.com/office/drawing/2014/main" id="{29C73797-49C2-A70B-89E4-F3DDACA0B3F6}"/>
              </a:ext>
            </a:extLst>
          </p:cNvPr>
          <p:cNvSpPr/>
          <p:nvPr/>
        </p:nvSpPr>
        <p:spPr>
          <a:xfrm>
            <a:off x="7092322" y="7902841"/>
            <a:ext cx="210384" cy="21038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19" name="Rectangle 1">
            <a:extLst>
              <a:ext uri="{FF2B5EF4-FFF2-40B4-BE49-F238E27FC236}">
                <a16:creationId xmlns:a16="http://schemas.microsoft.com/office/drawing/2014/main" id="{05E13463-2B8F-666A-321F-50E0807B2854}"/>
              </a:ext>
            </a:extLst>
          </p:cNvPr>
          <p:cNvSpPr>
            <a:spLocks noChangeArrowheads="1"/>
          </p:cNvSpPr>
          <p:nvPr/>
        </p:nvSpPr>
        <p:spPr bwMode="auto">
          <a:xfrm>
            <a:off x="7692116" y="7806044"/>
            <a:ext cx="890295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 explain current behavior in capacitors under DC and AC conditions using Maxwell’s displacement current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Freeform 8">
            <a:extLst>
              <a:ext uri="{FF2B5EF4-FFF2-40B4-BE49-F238E27FC236}">
                <a16:creationId xmlns:a16="http://schemas.microsoft.com/office/drawing/2014/main" id="{705CC2F6-3B24-1F1F-B5C3-9A7DDF8D7843}"/>
              </a:ext>
            </a:extLst>
          </p:cNvPr>
          <p:cNvSpPr/>
          <p:nvPr/>
        </p:nvSpPr>
        <p:spPr>
          <a:xfrm>
            <a:off x="7077440" y="9173111"/>
            <a:ext cx="210384" cy="21038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22" name="TextBox 21">
            <a:extLst>
              <a:ext uri="{FF2B5EF4-FFF2-40B4-BE49-F238E27FC236}">
                <a16:creationId xmlns:a16="http://schemas.microsoft.com/office/drawing/2014/main" id="{3F508160-8515-BBB2-0582-A4417DD3795A}"/>
              </a:ext>
            </a:extLst>
          </p:cNvPr>
          <p:cNvSpPr txBox="1"/>
          <p:nvPr/>
        </p:nvSpPr>
        <p:spPr>
          <a:xfrm>
            <a:off x="7632444" y="9075036"/>
            <a:ext cx="8420805" cy="830997"/>
          </a:xfrm>
          <a:prstGeom prst="rect">
            <a:avLst/>
          </a:prstGeom>
          <a:noFill/>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To define the electric displacement field and clarify the roles of external and internal electric fields in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34400" y="-558431"/>
            <a:ext cx="10748929" cy="10969660"/>
            <a:chOff x="0" y="0"/>
            <a:chExt cx="2830994" cy="2889129"/>
          </a:xfrm>
        </p:grpSpPr>
        <p:sp>
          <p:nvSpPr>
            <p:cNvPr id="3" name="Freeform 3"/>
            <p:cNvSpPr/>
            <p:nvPr/>
          </p:nvSpPr>
          <p:spPr>
            <a:xfrm>
              <a:off x="0" y="0"/>
              <a:ext cx="2830993" cy="2889129"/>
            </a:xfrm>
            <a:custGeom>
              <a:avLst/>
              <a:gdLst/>
              <a:ahLst/>
              <a:cxnLst/>
              <a:rect l="l" t="t" r="r" b="b"/>
              <a:pathLst>
                <a:path w="2830993" h="2889129">
                  <a:moveTo>
                    <a:pt x="0" y="0"/>
                  </a:moveTo>
                  <a:lnTo>
                    <a:pt x="2830993" y="0"/>
                  </a:lnTo>
                  <a:lnTo>
                    <a:pt x="2830993" y="2889129"/>
                  </a:lnTo>
                  <a:lnTo>
                    <a:pt x="0" y="2889129"/>
                  </a:lnTo>
                  <a:close/>
                </a:path>
              </a:pathLst>
            </a:custGeom>
            <a:solidFill>
              <a:srgbClr val="282828"/>
            </a:solidFill>
          </p:spPr>
        </p:sp>
        <p:sp>
          <p:nvSpPr>
            <p:cNvPr id="4" name="TextBox 4"/>
            <p:cNvSpPr txBox="1"/>
            <p:nvPr/>
          </p:nvSpPr>
          <p:spPr>
            <a:xfrm>
              <a:off x="0" y="-47625"/>
              <a:ext cx="2830994" cy="2936754"/>
            </a:xfrm>
            <a:prstGeom prst="rect">
              <a:avLst/>
            </a:prstGeom>
          </p:spPr>
          <p:txBody>
            <a:bodyPr lIns="50800" tIns="50800" rIns="50800" bIns="50800" rtlCol="0" anchor="ctr"/>
            <a:lstStyle/>
            <a:p>
              <a:pPr>
                <a:lnSpc>
                  <a:spcPts val="3220"/>
                </a:lnSpc>
              </a:pPr>
              <a:endParaRPr/>
            </a:p>
          </p:txBody>
        </p:sp>
      </p:grpSp>
      <p:sp>
        <p:nvSpPr>
          <p:cNvPr id="5" name="TextBox 5"/>
          <p:cNvSpPr txBox="1"/>
          <p:nvPr/>
        </p:nvSpPr>
        <p:spPr>
          <a:xfrm>
            <a:off x="11643122" y="637630"/>
            <a:ext cx="5899586" cy="1723549"/>
          </a:xfrm>
          <a:prstGeom prst="rect">
            <a:avLst/>
          </a:prstGeom>
        </p:spPr>
        <p:txBody>
          <a:bodyPr lIns="0" tIns="0" rIns="0" bIns="0" rtlCol="0" anchor="t">
            <a:spAutoFit/>
          </a:bodyPr>
          <a:lstStyle/>
          <a:p>
            <a:pPr algn="just"/>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How does the electric field physically transmit force through space, and why does its intensity decrease with distance?</a:t>
            </a:r>
          </a:p>
        </p:txBody>
      </p:sp>
      <p:sp>
        <p:nvSpPr>
          <p:cNvPr id="6" name="Freeform 6"/>
          <p:cNvSpPr/>
          <p:nvPr/>
        </p:nvSpPr>
        <p:spPr>
          <a:xfrm rot="-4873416">
            <a:off x="3241450"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rot="792552">
            <a:off x="6887549" y="-539109"/>
            <a:ext cx="2209301" cy="10969660"/>
            <a:chOff x="0" y="0"/>
            <a:chExt cx="581874" cy="2889129"/>
          </a:xfrm>
        </p:grpSpPr>
        <p:sp>
          <p:nvSpPr>
            <p:cNvPr id="8" name="Freeform 8"/>
            <p:cNvSpPr/>
            <p:nvPr/>
          </p:nvSpPr>
          <p:spPr>
            <a:xfrm>
              <a:off x="0" y="0"/>
              <a:ext cx="581874" cy="2889129"/>
            </a:xfrm>
            <a:custGeom>
              <a:avLst/>
              <a:gdLst/>
              <a:ahLst/>
              <a:cxnLst/>
              <a:rect l="l" t="t" r="r" b="b"/>
              <a:pathLst>
                <a:path w="581874" h="2889129">
                  <a:moveTo>
                    <a:pt x="0" y="0"/>
                  </a:moveTo>
                  <a:lnTo>
                    <a:pt x="581874" y="0"/>
                  </a:lnTo>
                  <a:lnTo>
                    <a:pt x="581874" y="2889129"/>
                  </a:lnTo>
                  <a:lnTo>
                    <a:pt x="0" y="2889129"/>
                  </a:lnTo>
                  <a:close/>
                </a:path>
              </a:pathLst>
            </a:custGeom>
            <a:solidFill>
              <a:srgbClr val="FFFFFF"/>
            </a:solidFill>
          </p:spPr>
        </p:sp>
        <p:sp>
          <p:nvSpPr>
            <p:cNvPr id="9" name="TextBox 9"/>
            <p:cNvSpPr txBox="1"/>
            <p:nvPr/>
          </p:nvSpPr>
          <p:spPr>
            <a:xfrm>
              <a:off x="0" y="-47625"/>
              <a:ext cx="581874" cy="2936754"/>
            </a:xfrm>
            <a:prstGeom prst="rect">
              <a:avLst/>
            </a:prstGeom>
          </p:spPr>
          <p:txBody>
            <a:bodyPr lIns="50800" tIns="50800" rIns="50800" bIns="50800" rtlCol="0" anchor="ctr"/>
            <a:lstStyle/>
            <a:p>
              <a:pPr algn="ctr">
                <a:lnSpc>
                  <a:spcPts val="3220"/>
                </a:lnSpc>
              </a:pPr>
              <a:endParaRPr/>
            </a:p>
          </p:txBody>
        </p:sp>
      </p:grpSp>
      <p:sp>
        <p:nvSpPr>
          <p:cNvPr id="10" name="TextBox 10"/>
          <p:cNvSpPr txBox="1"/>
          <p:nvPr/>
        </p:nvSpPr>
        <p:spPr>
          <a:xfrm>
            <a:off x="1025452" y="847725"/>
            <a:ext cx="8931784" cy="3328828"/>
          </a:xfrm>
          <a:prstGeom prst="rect">
            <a:avLst/>
          </a:prstGeom>
        </p:spPr>
        <p:txBody>
          <a:bodyPr lIns="0" tIns="0" rIns="0" bIns="0" rtlCol="0" anchor="t">
            <a:spAutoFit/>
          </a:bodyPr>
          <a:lstStyle/>
          <a:p>
            <a:pPr marL="0" lvl="0" indent="0" algn="l">
              <a:lnSpc>
                <a:spcPts val="13404"/>
              </a:lnSpc>
              <a:spcBef>
                <a:spcPct val="0"/>
              </a:spcBef>
            </a:pPr>
            <a:r>
              <a:rPr lang="en-US" sz="9574" b="1" u="none" strike="noStrike" spc="268" dirty="0">
                <a:solidFill>
                  <a:srgbClr val="000000"/>
                </a:solidFill>
                <a:latin typeface="League Spartan"/>
                <a:ea typeface="League Spartan"/>
                <a:cs typeface="League Spartan"/>
                <a:sym typeface="League Spartan"/>
              </a:rPr>
              <a:t>RESEARCH QUESTIONS</a:t>
            </a:r>
          </a:p>
        </p:txBody>
      </p:sp>
      <p:sp>
        <p:nvSpPr>
          <p:cNvPr id="11" name="TextBox 11"/>
          <p:cNvSpPr txBox="1"/>
          <p:nvPr/>
        </p:nvSpPr>
        <p:spPr>
          <a:xfrm>
            <a:off x="11509568" y="2965184"/>
            <a:ext cx="6543817" cy="1292662"/>
          </a:xfrm>
          <a:prstGeom prst="rect">
            <a:avLst/>
          </a:prstGeom>
        </p:spPr>
        <p:txBody>
          <a:bodyPr lIns="0" tIns="0" rIns="0" bIns="0" rtlCol="0" anchor="t">
            <a:spAutoFit/>
          </a:bodyPr>
          <a:lstStyle/>
          <a:p>
            <a:pPr lvl="0" algn="just">
              <a:spcBef>
                <a:spcPct val="0"/>
              </a:spcBef>
            </a:pP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Why does the net electric flux through a closed surface equal the charge enclosed within it?</a:t>
            </a:r>
            <a:endParaRPr lang="en-US" sz="2600" u="none" strike="noStrike"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2" name="TextBox 12"/>
          <p:cNvSpPr txBox="1"/>
          <p:nvPr/>
        </p:nvSpPr>
        <p:spPr>
          <a:xfrm>
            <a:off x="10352955" y="664358"/>
            <a:ext cx="1078844" cy="1309369"/>
          </a:xfrm>
          <a:prstGeom prst="rect">
            <a:avLst/>
          </a:prstGeom>
        </p:spPr>
        <p:txBody>
          <a:bodyPr lIns="0" tIns="0" rIns="0" bIns="0" rtlCol="0" anchor="t">
            <a:spAutoFit/>
          </a:bodyPr>
          <a:lstStyle/>
          <a:p>
            <a:pPr algn="ctr">
              <a:lnSpc>
                <a:spcPts val="10780"/>
              </a:lnSpc>
            </a:pPr>
            <a:r>
              <a:rPr lang="en-US" sz="7700" b="1" dirty="0">
                <a:solidFill>
                  <a:srgbClr val="0097B2"/>
                </a:solidFill>
                <a:latin typeface="Open Sans Bold"/>
                <a:ea typeface="Open Sans Bold"/>
                <a:cs typeface="Open Sans Bold"/>
                <a:sym typeface="Open Sans Bold"/>
              </a:rPr>
              <a:t>1</a:t>
            </a:r>
          </a:p>
        </p:txBody>
      </p:sp>
      <p:sp>
        <p:nvSpPr>
          <p:cNvPr id="13" name="TextBox 13"/>
          <p:cNvSpPr txBox="1"/>
          <p:nvPr/>
        </p:nvSpPr>
        <p:spPr>
          <a:xfrm>
            <a:off x="10025746" y="2784134"/>
            <a:ext cx="1078844" cy="1309369"/>
          </a:xfrm>
          <a:prstGeom prst="rect">
            <a:avLst/>
          </a:prstGeom>
        </p:spPr>
        <p:txBody>
          <a:bodyPr lIns="0" tIns="0" rIns="0" bIns="0" rtlCol="0" anchor="t">
            <a:spAutoFit/>
          </a:bodyPr>
          <a:lstStyle/>
          <a:p>
            <a:pPr algn="ctr">
              <a:lnSpc>
                <a:spcPts val="10780"/>
              </a:lnSpc>
            </a:pPr>
            <a:r>
              <a:rPr lang="en-US" sz="7700" b="1" dirty="0">
                <a:solidFill>
                  <a:srgbClr val="B4B4B4"/>
                </a:solidFill>
                <a:latin typeface="Open Sans Bold"/>
                <a:ea typeface="Open Sans Bold"/>
                <a:cs typeface="Open Sans Bold"/>
                <a:sym typeface="Open Sans Bold"/>
              </a:rPr>
              <a:t>2</a:t>
            </a:r>
          </a:p>
        </p:txBody>
      </p:sp>
      <p:sp>
        <p:nvSpPr>
          <p:cNvPr id="14" name="Freeform 14"/>
          <p:cNvSpPr/>
          <p:nvPr/>
        </p:nvSpPr>
        <p:spPr>
          <a:xfrm>
            <a:off x="1028700" y="4649991"/>
            <a:ext cx="2623419" cy="295731"/>
          </a:xfrm>
          <a:custGeom>
            <a:avLst/>
            <a:gdLst/>
            <a:ahLst/>
            <a:cxnLst/>
            <a:rect l="l" t="t" r="r" b="b"/>
            <a:pathLst>
              <a:path w="2623419" h="295731">
                <a:moveTo>
                  <a:pt x="0" y="0"/>
                </a:moveTo>
                <a:lnTo>
                  <a:pt x="2623419" y="0"/>
                </a:lnTo>
                <a:lnTo>
                  <a:pt x="2623419" y="295730"/>
                </a:lnTo>
                <a:lnTo>
                  <a:pt x="0" y="29573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5" name="TextBox 15"/>
          <p:cNvSpPr txBox="1"/>
          <p:nvPr/>
        </p:nvSpPr>
        <p:spPr>
          <a:xfrm>
            <a:off x="11553194" y="981075"/>
            <a:ext cx="5706106" cy="406363"/>
          </a:xfrm>
          <a:prstGeom prst="rect">
            <a:avLst/>
          </a:prstGeom>
        </p:spPr>
        <p:txBody>
          <a:bodyPr lIns="0" tIns="0" rIns="0" bIns="0" rtlCol="0" anchor="t">
            <a:spAutoFit/>
          </a:bodyPr>
          <a:lstStyle/>
          <a:p>
            <a:pPr algn="r">
              <a:lnSpc>
                <a:spcPts val="3327"/>
              </a:lnSpc>
              <a:spcBef>
                <a:spcPct val="0"/>
              </a:spcBef>
            </a:pPr>
            <a:endParaRPr lang="en-US" sz="2376" spc="674" dirty="0">
              <a:solidFill>
                <a:srgbClr val="FFFFFF"/>
              </a:solidFill>
              <a:latin typeface="Open Sans"/>
              <a:ea typeface="Open Sans"/>
              <a:cs typeface="Open Sans"/>
              <a:sym typeface="Open Sans"/>
            </a:endParaRPr>
          </a:p>
        </p:txBody>
      </p:sp>
      <p:sp>
        <p:nvSpPr>
          <p:cNvPr id="18" name="TextBox 17">
            <a:extLst>
              <a:ext uri="{FF2B5EF4-FFF2-40B4-BE49-F238E27FC236}">
                <a16:creationId xmlns:a16="http://schemas.microsoft.com/office/drawing/2014/main" id="{77FF6EC2-C237-ABE1-5878-610E5E0B292C}"/>
              </a:ext>
            </a:extLst>
          </p:cNvPr>
          <p:cNvSpPr txBox="1"/>
          <p:nvPr/>
        </p:nvSpPr>
        <p:spPr>
          <a:xfrm>
            <a:off x="10009776" y="4941053"/>
            <a:ext cx="732860" cy="1554272"/>
          </a:xfrm>
          <a:prstGeom prst="rect">
            <a:avLst/>
          </a:prstGeom>
          <a:noFill/>
        </p:spPr>
        <p:txBody>
          <a:bodyPr wrap="square" rtlCol="0">
            <a:spAutoFit/>
          </a:bodyPr>
          <a:lstStyle/>
          <a:p>
            <a:r>
              <a:rPr lang="en-US" sz="7700" b="1" dirty="0">
                <a:solidFill>
                  <a:srgbClr val="0097B2"/>
                </a:solidFill>
                <a:latin typeface="Open Sans Bold"/>
                <a:ea typeface="Open Sans Bold"/>
                <a:cs typeface="Open Sans Bold"/>
                <a:sym typeface="Open Sans Bold"/>
              </a:rPr>
              <a:t>3</a:t>
            </a:r>
          </a:p>
          <a:p>
            <a:endParaRPr lang="en-US" dirty="0"/>
          </a:p>
        </p:txBody>
      </p:sp>
      <p:sp>
        <p:nvSpPr>
          <p:cNvPr id="20" name="TextBox 19">
            <a:extLst>
              <a:ext uri="{FF2B5EF4-FFF2-40B4-BE49-F238E27FC236}">
                <a16:creationId xmlns:a16="http://schemas.microsoft.com/office/drawing/2014/main" id="{67D46E46-8020-9671-71AF-9E4B2E4D934E}"/>
              </a:ext>
            </a:extLst>
          </p:cNvPr>
          <p:cNvSpPr txBox="1"/>
          <p:nvPr/>
        </p:nvSpPr>
        <p:spPr>
          <a:xfrm>
            <a:off x="11297712" y="5021632"/>
            <a:ext cx="6590405" cy="1384995"/>
          </a:xfrm>
          <a:prstGeom prst="rect">
            <a:avLst/>
          </a:prstGeom>
          <a:noFill/>
        </p:spPr>
        <p:txBody>
          <a:bodyPr wrap="square">
            <a:spAutoFit/>
          </a:bodyPr>
          <a:lstStyle/>
          <a:p>
            <a:pPr algn="just"/>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What physical mechanisms lead to the formation of different types of electric dipoles in materials?</a:t>
            </a:r>
          </a:p>
        </p:txBody>
      </p:sp>
      <p:sp>
        <p:nvSpPr>
          <p:cNvPr id="21" name="TextBox 20">
            <a:extLst>
              <a:ext uri="{FF2B5EF4-FFF2-40B4-BE49-F238E27FC236}">
                <a16:creationId xmlns:a16="http://schemas.microsoft.com/office/drawing/2014/main" id="{E187597B-FA49-4729-F595-1BE82D4DEC82}"/>
              </a:ext>
            </a:extLst>
          </p:cNvPr>
          <p:cNvSpPr txBox="1"/>
          <p:nvPr/>
        </p:nvSpPr>
        <p:spPr>
          <a:xfrm>
            <a:off x="9883413" y="6588168"/>
            <a:ext cx="748923" cy="1554272"/>
          </a:xfrm>
          <a:prstGeom prst="rect">
            <a:avLst/>
          </a:prstGeom>
          <a:noFill/>
        </p:spPr>
        <p:txBody>
          <a:bodyPr wrap="none" rtlCol="0">
            <a:spAutoFit/>
          </a:bodyPr>
          <a:lstStyle/>
          <a:p>
            <a:r>
              <a:rPr lang="en-US" sz="7700" b="1" dirty="0">
                <a:solidFill>
                  <a:srgbClr val="B4B4B4"/>
                </a:solidFill>
                <a:latin typeface="Open Sans Bold"/>
                <a:ea typeface="Open Sans Bold"/>
                <a:cs typeface="Open Sans Bold"/>
                <a:sym typeface="Open Sans Bold"/>
              </a:rPr>
              <a:t>4</a:t>
            </a:r>
          </a:p>
          <a:p>
            <a:endParaRPr lang="en-US" dirty="0"/>
          </a:p>
        </p:txBody>
      </p:sp>
      <p:sp>
        <p:nvSpPr>
          <p:cNvPr id="22" name="TextBox 21">
            <a:extLst>
              <a:ext uri="{FF2B5EF4-FFF2-40B4-BE49-F238E27FC236}">
                <a16:creationId xmlns:a16="http://schemas.microsoft.com/office/drawing/2014/main" id="{1BB8B9F5-FB3E-EDDA-AEC1-6A497E5FBFFD}"/>
              </a:ext>
            </a:extLst>
          </p:cNvPr>
          <p:cNvSpPr txBox="1"/>
          <p:nvPr/>
        </p:nvSpPr>
        <p:spPr>
          <a:xfrm>
            <a:off x="11022754" y="8646800"/>
            <a:ext cx="6590406" cy="1384995"/>
          </a:xfrm>
          <a:prstGeom prst="rect">
            <a:avLst/>
          </a:prstGeom>
          <a:noFill/>
        </p:spPr>
        <p:txBody>
          <a:bodyPr wrap="square" rtlCol="0">
            <a:spAutoFit/>
          </a:bodyPr>
          <a:lstStyle/>
          <a:p>
            <a:pPr algn="just"/>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How does a time-varying electric field allow current continuity in a capacitor through displacement current?</a:t>
            </a:r>
          </a:p>
        </p:txBody>
      </p:sp>
      <p:sp>
        <p:nvSpPr>
          <p:cNvPr id="29" name="TextBox 28">
            <a:extLst>
              <a:ext uri="{FF2B5EF4-FFF2-40B4-BE49-F238E27FC236}">
                <a16:creationId xmlns:a16="http://schemas.microsoft.com/office/drawing/2014/main" id="{A4746D5D-B4B1-FB33-747B-E66359929C6E}"/>
              </a:ext>
            </a:extLst>
          </p:cNvPr>
          <p:cNvSpPr txBox="1"/>
          <p:nvPr/>
        </p:nvSpPr>
        <p:spPr>
          <a:xfrm>
            <a:off x="9758105" y="8630223"/>
            <a:ext cx="748923" cy="1554272"/>
          </a:xfrm>
          <a:prstGeom prst="rect">
            <a:avLst/>
          </a:prstGeom>
          <a:noFill/>
        </p:spPr>
        <p:txBody>
          <a:bodyPr wrap="none" rtlCol="0">
            <a:spAutoFit/>
          </a:bodyPr>
          <a:lstStyle/>
          <a:p>
            <a:r>
              <a:rPr lang="en-US" sz="7700" b="1" dirty="0">
                <a:solidFill>
                  <a:srgbClr val="0097B2"/>
                </a:solidFill>
                <a:latin typeface="Open Sans Bold"/>
                <a:ea typeface="Open Sans Bold"/>
                <a:cs typeface="Open Sans Bold"/>
                <a:sym typeface="Open Sans Bold"/>
              </a:rPr>
              <a:t>5</a:t>
            </a:r>
          </a:p>
          <a:p>
            <a:endParaRPr lang="en-US" dirty="0"/>
          </a:p>
        </p:txBody>
      </p:sp>
      <p:sp>
        <p:nvSpPr>
          <p:cNvPr id="30" name="TextBox 29">
            <a:extLst>
              <a:ext uri="{FF2B5EF4-FFF2-40B4-BE49-F238E27FC236}">
                <a16:creationId xmlns:a16="http://schemas.microsoft.com/office/drawing/2014/main" id="{C107CC3F-4ACE-AB70-C497-646CAE6D3B60}"/>
              </a:ext>
            </a:extLst>
          </p:cNvPr>
          <p:cNvSpPr txBox="1"/>
          <p:nvPr/>
        </p:nvSpPr>
        <p:spPr>
          <a:xfrm>
            <a:off x="11067719" y="6718262"/>
            <a:ext cx="7110782" cy="2092881"/>
          </a:xfrm>
          <a:prstGeom prst="rect">
            <a:avLst/>
          </a:prstGeom>
          <a:noFill/>
        </p:spPr>
        <p:txBody>
          <a:bodyPr wrap="square" rtlCol="0">
            <a:spAutoFit/>
          </a:bodyPr>
          <a:lstStyle/>
          <a:p>
            <a:pPr algn="just"/>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Why is the D-field introduced, and how does it distinguish between external and internal electric fields in polarized materials?</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46292" y="-317967"/>
            <a:ext cx="14541708" cy="10969660"/>
            <a:chOff x="0" y="0"/>
            <a:chExt cx="3829915" cy="2889129"/>
          </a:xfrm>
        </p:grpSpPr>
        <p:sp>
          <p:nvSpPr>
            <p:cNvPr id="3" name="Freeform 3"/>
            <p:cNvSpPr/>
            <p:nvPr/>
          </p:nvSpPr>
          <p:spPr>
            <a:xfrm>
              <a:off x="0" y="0"/>
              <a:ext cx="3829915" cy="2889129"/>
            </a:xfrm>
            <a:custGeom>
              <a:avLst/>
              <a:gdLst/>
              <a:ahLst/>
              <a:cxnLst/>
              <a:rect l="l" t="t" r="r" b="b"/>
              <a:pathLst>
                <a:path w="3829915" h="2889129">
                  <a:moveTo>
                    <a:pt x="0" y="0"/>
                  </a:moveTo>
                  <a:lnTo>
                    <a:pt x="3829915" y="0"/>
                  </a:lnTo>
                  <a:lnTo>
                    <a:pt x="3829915" y="2889129"/>
                  </a:lnTo>
                  <a:lnTo>
                    <a:pt x="0" y="2889129"/>
                  </a:lnTo>
                  <a:close/>
                </a:path>
              </a:pathLst>
            </a:custGeom>
            <a:solidFill>
              <a:srgbClr val="282828"/>
            </a:solidFill>
          </p:spPr>
        </p:sp>
        <p:sp>
          <p:nvSpPr>
            <p:cNvPr id="4" name="TextBox 4"/>
            <p:cNvSpPr txBox="1"/>
            <p:nvPr/>
          </p:nvSpPr>
          <p:spPr>
            <a:xfrm>
              <a:off x="0" y="-47625"/>
              <a:ext cx="3829915" cy="2936754"/>
            </a:xfrm>
            <a:prstGeom prst="rect">
              <a:avLst/>
            </a:prstGeom>
          </p:spPr>
          <p:txBody>
            <a:bodyPr lIns="50800" tIns="50800" rIns="50800" bIns="50800" rtlCol="0" anchor="ctr"/>
            <a:lstStyle/>
            <a:p>
              <a:pPr algn="ctr">
                <a:lnSpc>
                  <a:spcPts val="3220"/>
                </a:lnSpc>
              </a:pPr>
              <a:endParaRPr/>
            </a:p>
          </p:txBody>
        </p:sp>
      </p:grpSp>
      <p:sp>
        <p:nvSpPr>
          <p:cNvPr id="5" name="Freeform 5"/>
          <p:cNvSpPr/>
          <p:nvPr/>
        </p:nvSpPr>
        <p:spPr>
          <a:xfrm rot="-4873416">
            <a:off x="-1726525" y="4222107"/>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dirty="0"/>
          </a:p>
        </p:txBody>
      </p:sp>
      <p:grpSp>
        <p:nvGrpSpPr>
          <p:cNvPr id="6" name="Group 6"/>
          <p:cNvGrpSpPr/>
          <p:nvPr/>
        </p:nvGrpSpPr>
        <p:grpSpPr>
          <a:xfrm rot="792552">
            <a:off x="-1358546" y="-1473440"/>
            <a:ext cx="5422476" cy="11619057"/>
            <a:chOff x="0" y="0"/>
            <a:chExt cx="1428142" cy="3060163"/>
          </a:xfrm>
        </p:grpSpPr>
        <p:sp>
          <p:nvSpPr>
            <p:cNvPr id="7" name="Freeform 7"/>
            <p:cNvSpPr/>
            <p:nvPr/>
          </p:nvSpPr>
          <p:spPr>
            <a:xfrm>
              <a:off x="0" y="0"/>
              <a:ext cx="1428142" cy="3060163"/>
            </a:xfrm>
            <a:custGeom>
              <a:avLst/>
              <a:gdLst/>
              <a:ahLst/>
              <a:cxnLst/>
              <a:rect l="l" t="t" r="r" b="b"/>
              <a:pathLst>
                <a:path w="1428142" h="3060163">
                  <a:moveTo>
                    <a:pt x="0" y="0"/>
                  </a:moveTo>
                  <a:lnTo>
                    <a:pt x="1428142" y="0"/>
                  </a:lnTo>
                  <a:lnTo>
                    <a:pt x="1428142" y="3060163"/>
                  </a:lnTo>
                  <a:lnTo>
                    <a:pt x="0" y="3060163"/>
                  </a:lnTo>
                  <a:close/>
                </a:path>
              </a:pathLst>
            </a:custGeom>
            <a:solidFill>
              <a:srgbClr val="FFFFFF"/>
            </a:solidFill>
          </p:spPr>
        </p:sp>
        <p:sp>
          <p:nvSpPr>
            <p:cNvPr id="8" name="TextBox 8"/>
            <p:cNvSpPr txBox="1"/>
            <p:nvPr/>
          </p:nvSpPr>
          <p:spPr>
            <a:xfrm>
              <a:off x="0" y="-47625"/>
              <a:ext cx="1428142" cy="3107788"/>
            </a:xfrm>
            <a:prstGeom prst="rect">
              <a:avLst/>
            </a:prstGeom>
          </p:spPr>
          <p:txBody>
            <a:bodyPr lIns="50800" tIns="50800" rIns="50800" bIns="50800" rtlCol="0" anchor="ctr"/>
            <a:lstStyle/>
            <a:p>
              <a:pPr algn="ctr">
                <a:lnSpc>
                  <a:spcPts val="3220"/>
                </a:lnSpc>
              </a:pPr>
              <a:endParaRPr/>
            </a:p>
          </p:txBody>
        </p:sp>
      </p:grpSp>
      <p:sp>
        <p:nvSpPr>
          <p:cNvPr id="9" name="TextBox 9"/>
          <p:cNvSpPr txBox="1"/>
          <p:nvPr/>
        </p:nvSpPr>
        <p:spPr>
          <a:xfrm>
            <a:off x="142945" y="3676205"/>
            <a:ext cx="5511680" cy="1898650"/>
          </a:xfrm>
          <a:prstGeom prst="rect">
            <a:avLst/>
          </a:prstGeom>
        </p:spPr>
        <p:txBody>
          <a:bodyPr lIns="0" tIns="0" rIns="0" bIns="0" rtlCol="0" anchor="t">
            <a:spAutoFit/>
          </a:bodyPr>
          <a:lstStyle/>
          <a:p>
            <a:pPr algn="l">
              <a:lnSpc>
                <a:spcPts val="7699"/>
              </a:lnSpc>
              <a:spcBef>
                <a:spcPct val="0"/>
              </a:spcBef>
            </a:pPr>
            <a:r>
              <a:rPr lang="en-US" sz="5499" spc="153" dirty="0">
                <a:solidFill>
                  <a:srgbClr val="000000"/>
                </a:solidFill>
                <a:latin typeface="League Spartan"/>
                <a:ea typeface="League Spartan"/>
                <a:cs typeface="League Spartan"/>
                <a:sym typeface="League Spartan"/>
              </a:rPr>
              <a:t>Literature Review</a:t>
            </a:r>
          </a:p>
        </p:txBody>
      </p:sp>
      <p:sp>
        <p:nvSpPr>
          <p:cNvPr id="10" name="TextBox 10"/>
          <p:cNvSpPr txBox="1"/>
          <p:nvPr/>
        </p:nvSpPr>
        <p:spPr>
          <a:xfrm>
            <a:off x="5319716" y="4282539"/>
            <a:ext cx="12172433" cy="4739759"/>
          </a:xfrm>
          <a:prstGeom prst="rect">
            <a:avLst/>
          </a:prstGeom>
        </p:spPr>
        <p:txBody>
          <a:bodyPr wrap="square" lIns="0" tIns="0" rIns="0" bIns="0" rtlCol="0" anchor="t">
            <a:spAutoFit/>
          </a:bodyPr>
          <a:lstStyle/>
          <a:p>
            <a:pPr algn="just"/>
            <a:r>
              <a:rPr lang="en-US" sz="2800" dirty="0">
                <a:solidFill>
                  <a:schemeClr val="bg1"/>
                </a:solidFill>
              </a:rPr>
              <a:t>Classical electromagnetics provides the foundation for understanding electric fields, forces, and flux, as discussed in standard textbooks such as </a:t>
            </a:r>
            <a:r>
              <a:rPr lang="en-US" sz="2800" i="1" dirty="0">
                <a:solidFill>
                  <a:schemeClr val="bg1"/>
                </a:solidFill>
              </a:rPr>
              <a:t>University Physics</a:t>
            </a:r>
            <a:r>
              <a:rPr lang="en-US" sz="2800" dirty="0">
                <a:solidFill>
                  <a:schemeClr val="bg1"/>
                </a:solidFill>
              </a:rPr>
              <a:t> by Young and Freedman and </a:t>
            </a:r>
            <a:r>
              <a:rPr lang="en-US" sz="2800" i="1" dirty="0">
                <a:solidFill>
                  <a:schemeClr val="bg1"/>
                </a:solidFill>
              </a:rPr>
              <a:t>Introduction to Electrodynamics</a:t>
            </a:r>
            <a:r>
              <a:rPr lang="en-US" sz="2800" dirty="0">
                <a:solidFill>
                  <a:schemeClr val="bg1"/>
                </a:solidFill>
              </a:rPr>
              <a:t> by Griffiths. Gauss’s law offers a physical interpretation of electric flux by relating it to enclosed charge through field-line concepts. Polarization and dipole formation in materials are extensively treated in </a:t>
            </a:r>
            <a:r>
              <a:rPr lang="en-US" sz="2800" i="1" dirty="0">
                <a:solidFill>
                  <a:schemeClr val="bg1"/>
                </a:solidFill>
              </a:rPr>
              <a:t>Physics for Scientists and Engineers</a:t>
            </a:r>
            <a:r>
              <a:rPr lang="en-US" sz="2800" dirty="0">
                <a:solidFill>
                  <a:schemeClr val="bg1"/>
                </a:solidFill>
              </a:rPr>
              <a:t> by </a:t>
            </a:r>
            <a:r>
              <a:rPr lang="en-US" sz="2800" dirty="0" err="1">
                <a:solidFill>
                  <a:schemeClr val="bg1"/>
                </a:solidFill>
              </a:rPr>
              <a:t>Serway</a:t>
            </a:r>
            <a:r>
              <a:rPr lang="en-US" sz="2800" dirty="0">
                <a:solidFill>
                  <a:schemeClr val="bg1"/>
                </a:solidFill>
              </a:rPr>
              <a:t> and Jewett, as well as materials science references. Maxwell’s introduction of displacement current resolved inconsistencies in Ampère’s law and is a cornerstone of electromagnetic theory, as described in classical texts. The electric displacement field and its role in separating free and bound charge effects are thoroughly analyzed in </a:t>
            </a:r>
            <a:r>
              <a:rPr lang="en-US" sz="2800" i="1" dirty="0">
                <a:solidFill>
                  <a:schemeClr val="bg1"/>
                </a:solidFill>
              </a:rPr>
              <a:t>Electricity and Magnetism</a:t>
            </a:r>
            <a:r>
              <a:rPr lang="en-US" sz="2800" dirty="0">
                <a:solidFill>
                  <a:schemeClr val="bg1"/>
                </a:solidFill>
              </a:rPr>
              <a:t> by Purcell and </a:t>
            </a:r>
            <a:r>
              <a:rPr lang="en-US" sz="2800" i="1" dirty="0">
                <a:solidFill>
                  <a:schemeClr val="bg1"/>
                </a:solidFill>
              </a:rPr>
              <a:t>Classical Electrodynamics</a:t>
            </a:r>
            <a:r>
              <a:rPr lang="en-US" sz="2800" dirty="0">
                <a:solidFill>
                  <a:schemeClr val="bg1"/>
                </a:solidFill>
              </a:rPr>
              <a:t> by Jackson.</a:t>
            </a:r>
          </a:p>
        </p:txBody>
      </p:sp>
      <p:sp>
        <p:nvSpPr>
          <p:cNvPr id="11" name="TextBox 11"/>
          <p:cNvSpPr txBox="1"/>
          <p:nvPr/>
        </p:nvSpPr>
        <p:spPr>
          <a:xfrm>
            <a:off x="5251777" y="3556631"/>
            <a:ext cx="6177601" cy="580390"/>
          </a:xfrm>
          <a:prstGeom prst="rect">
            <a:avLst/>
          </a:prstGeom>
        </p:spPr>
        <p:txBody>
          <a:bodyPr lIns="0" tIns="0" rIns="0" bIns="0" rtlCol="0" anchor="t">
            <a:spAutoFit/>
          </a:bodyPr>
          <a:lstStyle/>
          <a:p>
            <a:pPr algn="l">
              <a:lnSpc>
                <a:spcPts val="4759"/>
              </a:lnSpc>
              <a:spcBef>
                <a:spcPct val="0"/>
              </a:spcBef>
            </a:pPr>
            <a:r>
              <a:rPr lang="en-US" sz="3399" b="1" dirty="0">
                <a:solidFill>
                  <a:srgbClr val="0097B2"/>
                </a:solidFill>
                <a:latin typeface="Open Sans Bold"/>
                <a:ea typeface="Open Sans Bold"/>
                <a:cs typeface="Open Sans Bold"/>
                <a:sym typeface="Open Sans Bold"/>
              </a:rPr>
              <a:t>Theoretical Framework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4679" y="5110674"/>
            <a:ext cx="2623419" cy="295731"/>
          </a:xfrm>
          <a:custGeom>
            <a:avLst/>
            <a:gdLst/>
            <a:ahLst/>
            <a:cxnLst/>
            <a:rect l="l" t="t" r="r" b="b"/>
            <a:pathLst>
              <a:path w="2623419" h="295731">
                <a:moveTo>
                  <a:pt x="0" y="0"/>
                </a:moveTo>
                <a:lnTo>
                  <a:pt x="2623419" y="0"/>
                </a:lnTo>
                <a:lnTo>
                  <a:pt x="2623419" y="295731"/>
                </a:lnTo>
                <a:lnTo>
                  <a:pt x="0" y="29573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511070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2332556" y="1882936"/>
            <a:ext cx="14926744" cy="3375604"/>
          </a:xfrm>
          <a:prstGeom prst="rect">
            <a:avLst/>
          </a:prstGeom>
        </p:spPr>
        <p:txBody>
          <a:bodyPr lIns="0" tIns="0" rIns="0" bIns="0" rtlCol="0" anchor="t">
            <a:spAutoFit/>
          </a:bodyPr>
          <a:lstStyle/>
          <a:p>
            <a:pPr marL="0" lvl="0" indent="0" algn="l">
              <a:lnSpc>
                <a:spcPts val="13404"/>
              </a:lnSpc>
              <a:spcBef>
                <a:spcPct val="0"/>
              </a:spcBef>
            </a:pPr>
            <a:r>
              <a:rPr lang="en-US" sz="9574" spc="268" dirty="0">
                <a:solidFill>
                  <a:srgbClr val="000000"/>
                </a:solidFill>
                <a:latin typeface="League Spartan"/>
                <a:ea typeface="League Spartan"/>
                <a:cs typeface="League Spartan"/>
                <a:sym typeface="League Spartan"/>
              </a:rPr>
              <a:t>1. EL</a:t>
            </a:r>
            <a:r>
              <a:rPr lang="en-US" sz="9574" b="1" u="none" strike="noStrike" spc="268" dirty="0">
                <a:solidFill>
                  <a:srgbClr val="000000"/>
                </a:solidFill>
                <a:latin typeface="League Spartan"/>
                <a:ea typeface="League Spartan"/>
                <a:cs typeface="League Spartan"/>
                <a:sym typeface="League Spartan"/>
              </a:rPr>
              <a:t>ECTRIC FIELD INTENSITY</a:t>
            </a:r>
          </a:p>
        </p:txBody>
      </p:sp>
      <p:sp>
        <p:nvSpPr>
          <p:cNvPr id="5" name="TextBox 4">
            <a:extLst>
              <a:ext uri="{FF2B5EF4-FFF2-40B4-BE49-F238E27FC236}">
                <a16:creationId xmlns:a16="http://schemas.microsoft.com/office/drawing/2014/main" id="{E237426E-E1F2-2802-37A2-416BCF3D5E65}"/>
              </a:ext>
            </a:extLst>
          </p:cNvPr>
          <p:cNvSpPr txBox="1"/>
          <p:nvPr/>
        </p:nvSpPr>
        <p:spPr>
          <a:xfrm>
            <a:off x="1981200" y="8410209"/>
            <a:ext cx="2355132" cy="954107"/>
          </a:xfrm>
          <a:prstGeom prst="rect">
            <a:avLst/>
          </a:prstGeom>
          <a:noFill/>
        </p:spPr>
        <p:txBody>
          <a:bodyPr wrap="none" rtlCol="0">
            <a:spAutoFit/>
          </a:bodyPr>
          <a:lstStyle/>
          <a:p>
            <a:r>
              <a:rPr lang="en-US" sz="2800" dirty="0">
                <a:latin typeface="League Spartan" panose="020B0604020202020204" charset="0"/>
              </a:rPr>
              <a:t>By: </a:t>
            </a:r>
          </a:p>
          <a:p>
            <a:r>
              <a:rPr lang="en-US" sz="2800" dirty="0">
                <a:solidFill>
                  <a:srgbClr val="0097B2"/>
                </a:solidFill>
                <a:latin typeface="League Spartan" panose="020B0604020202020204" charset="0"/>
              </a:rPr>
              <a:t>Jana Sayed</a:t>
            </a:r>
            <a:endParaRPr lang="en-US" sz="2800" dirty="0">
              <a:latin typeface="League Spartan"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8540" y="3021269"/>
            <a:ext cx="2259280" cy="254682"/>
          </a:xfrm>
          <a:custGeom>
            <a:avLst/>
            <a:gdLst/>
            <a:ahLst/>
            <a:cxnLst/>
            <a:rect l="l" t="t" r="r" b="b"/>
            <a:pathLst>
              <a:path w="2259280" h="254682">
                <a:moveTo>
                  <a:pt x="0" y="0"/>
                </a:moveTo>
                <a:lnTo>
                  <a:pt x="2259280" y="0"/>
                </a:lnTo>
                <a:lnTo>
                  <a:pt x="2259280" y="254683"/>
                </a:lnTo>
                <a:lnTo>
                  <a:pt x="0" y="2546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11878669" y="4495924"/>
            <a:ext cx="11520040" cy="1298623"/>
          </a:xfrm>
          <a:custGeom>
            <a:avLst/>
            <a:gdLst/>
            <a:ahLst/>
            <a:cxnLst/>
            <a:rect l="l" t="t" r="r" b="b"/>
            <a:pathLst>
              <a:path w="11520040" h="1298623">
                <a:moveTo>
                  <a:pt x="0" y="0"/>
                </a:moveTo>
                <a:lnTo>
                  <a:pt x="11520040" y="0"/>
                </a:lnTo>
                <a:lnTo>
                  <a:pt x="11520040" y="1298623"/>
                </a:lnTo>
                <a:lnTo>
                  <a:pt x="0" y="12986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0787586" y="4800798"/>
            <a:ext cx="5628585" cy="4221439"/>
          </a:xfrm>
          <a:custGeom>
            <a:avLst/>
            <a:gdLst/>
            <a:ahLst/>
            <a:cxnLst/>
            <a:rect l="l" t="t" r="r" b="b"/>
            <a:pathLst>
              <a:path w="5628585" h="4221439">
                <a:moveTo>
                  <a:pt x="0" y="0"/>
                </a:moveTo>
                <a:lnTo>
                  <a:pt x="5628585" y="0"/>
                </a:lnTo>
                <a:lnTo>
                  <a:pt x="5628585" y="4221439"/>
                </a:lnTo>
                <a:lnTo>
                  <a:pt x="0" y="4221439"/>
                </a:lnTo>
                <a:lnTo>
                  <a:pt x="0" y="0"/>
                </a:lnTo>
                <a:close/>
              </a:path>
            </a:pathLst>
          </a:custGeom>
          <a:blipFill>
            <a:blip r:embed="rId4"/>
            <a:stretch>
              <a:fillRect/>
            </a:stretch>
          </a:blipFill>
        </p:spPr>
      </p:sp>
      <p:sp>
        <p:nvSpPr>
          <p:cNvPr id="5" name="TextBox 5"/>
          <p:cNvSpPr txBox="1"/>
          <p:nvPr/>
        </p:nvSpPr>
        <p:spPr>
          <a:xfrm>
            <a:off x="1028700" y="349192"/>
            <a:ext cx="13012387" cy="2672077"/>
          </a:xfrm>
          <a:prstGeom prst="rect">
            <a:avLst/>
          </a:prstGeom>
        </p:spPr>
        <p:txBody>
          <a:bodyPr lIns="0" tIns="0" rIns="0" bIns="0" rtlCol="0" anchor="t">
            <a:spAutoFit/>
          </a:bodyPr>
          <a:lstStyle/>
          <a:p>
            <a:pPr marL="0" lvl="0" indent="0" algn="l">
              <a:lnSpc>
                <a:spcPts val="10745"/>
              </a:lnSpc>
              <a:spcBef>
                <a:spcPct val="0"/>
              </a:spcBef>
            </a:pPr>
            <a:r>
              <a:rPr lang="en-US" sz="7675" spc="214">
                <a:solidFill>
                  <a:srgbClr val="000000"/>
                </a:solidFill>
                <a:latin typeface="League Spartan"/>
                <a:ea typeface="League Spartan"/>
                <a:cs typeface="League Spartan"/>
                <a:sym typeface="League Spartan"/>
              </a:rPr>
              <a:t>EL</a:t>
            </a:r>
            <a:r>
              <a:rPr lang="en-US" sz="7675" b="1" u="none" strike="noStrike" spc="214">
                <a:solidFill>
                  <a:srgbClr val="000000"/>
                </a:solidFill>
                <a:latin typeface="League Spartan"/>
                <a:ea typeface="League Spartan"/>
                <a:cs typeface="League Spartan"/>
                <a:sym typeface="League Spartan"/>
              </a:rPr>
              <a:t>ECTRIC FIELD AND ELECTRIC FORCE </a:t>
            </a:r>
          </a:p>
        </p:txBody>
      </p:sp>
      <p:sp>
        <p:nvSpPr>
          <p:cNvPr id="6" name="TextBox 6"/>
          <p:cNvSpPr txBox="1"/>
          <p:nvPr/>
        </p:nvSpPr>
        <p:spPr>
          <a:xfrm>
            <a:off x="375909" y="4057848"/>
            <a:ext cx="3899935" cy="464820"/>
          </a:xfrm>
          <a:prstGeom prst="rect">
            <a:avLst/>
          </a:prstGeom>
        </p:spPr>
        <p:txBody>
          <a:bodyPr lIns="0" tIns="0" rIns="0" bIns="0" rtlCol="0" anchor="t">
            <a:spAutoFit/>
          </a:bodyPr>
          <a:lstStyle/>
          <a:p>
            <a:pPr algn="l">
              <a:lnSpc>
                <a:spcPts val="3780"/>
              </a:lnSpc>
              <a:spcBef>
                <a:spcPct val="0"/>
              </a:spcBef>
            </a:pPr>
            <a:r>
              <a:rPr lang="en-US" sz="2700" b="1" dirty="0">
                <a:solidFill>
                  <a:srgbClr val="0097B2"/>
                </a:solidFill>
                <a:latin typeface="Open Sans Bold"/>
                <a:ea typeface="Open Sans Bold"/>
                <a:cs typeface="Open Sans Bold"/>
                <a:sym typeface="Open Sans Bold"/>
              </a:rPr>
              <a:t>ELECTRIC FIELD</a:t>
            </a:r>
          </a:p>
        </p:txBody>
      </p:sp>
      <p:sp>
        <p:nvSpPr>
          <p:cNvPr id="8" name="TextBox 8"/>
          <p:cNvSpPr txBox="1"/>
          <p:nvPr/>
        </p:nvSpPr>
        <p:spPr>
          <a:xfrm>
            <a:off x="375909" y="4665582"/>
            <a:ext cx="9838471" cy="5254131"/>
          </a:xfrm>
          <a:prstGeom prst="rect">
            <a:avLst/>
          </a:prstGeom>
        </p:spPr>
        <p:txBody>
          <a:bodyPr lIns="0" tIns="0" rIns="0" bIns="0" rtlCol="0" anchor="t">
            <a:spAutoFit/>
          </a:bodyPr>
          <a:lstStyle/>
          <a:p>
            <a:pPr marL="0" lvl="0" indent="0" algn="just">
              <a:lnSpc>
                <a:spcPts val="5199"/>
              </a:lnSpc>
              <a:spcBef>
                <a:spcPct val="0"/>
              </a:spcBef>
            </a:pPr>
            <a:r>
              <a:rPr lang="en-US" sz="2599" b="1" dirty="0">
                <a:solidFill>
                  <a:srgbClr val="000000"/>
                </a:solidFill>
                <a:latin typeface="Open Sans Bold"/>
                <a:ea typeface="Open Sans Bold"/>
                <a:cs typeface="Open Sans Bold"/>
                <a:sym typeface="Open Sans Bold"/>
              </a:rPr>
              <a:t>An</a:t>
            </a:r>
            <a:r>
              <a:rPr lang="en-US" sz="2599" b="1" u="none" strike="noStrike" dirty="0">
                <a:solidFill>
                  <a:srgbClr val="000000"/>
                </a:solidFill>
                <a:latin typeface="Open Sans Bold"/>
                <a:ea typeface="Open Sans Bold"/>
                <a:cs typeface="Open Sans Bold"/>
                <a:sym typeface="Open Sans Bold"/>
              </a:rPr>
              <a:t> electric charge modifies the space around it. This modification is called the electric field.</a:t>
            </a:r>
          </a:p>
          <a:p>
            <a:pPr marL="0" lvl="0" indent="0" algn="just">
              <a:lnSpc>
                <a:spcPts val="5199"/>
              </a:lnSpc>
              <a:spcBef>
                <a:spcPct val="0"/>
              </a:spcBef>
            </a:pPr>
            <a:r>
              <a:rPr lang="en-US" sz="2599" b="1" u="none" strike="noStrike" dirty="0">
                <a:solidFill>
                  <a:srgbClr val="000000"/>
                </a:solidFill>
                <a:latin typeface="Open Sans Bold"/>
                <a:ea typeface="Open Sans Bold"/>
                <a:cs typeface="Open Sans Bold"/>
                <a:sym typeface="Open Sans Bold"/>
              </a:rPr>
              <a:t>When another charge is placed in this region, it experiences a force because it is interacting with that disturbed space.</a:t>
            </a:r>
          </a:p>
          <a:p>
            <a:pPr marL="0" lvl="0" indent="0" algn="just">
              <a:lnSpc>
                <a:spcPts val="5199"/>
              </a:lnSpc>
              <a:spcBef>
                <a:spcPct val="0"/>
              </a:spcBef>
            </a:pPr>
            <a:r>
              <a:rPr lang="en-US" sz="2599" b="1" u="none" strike="noStrike" dirty="0">
                <a:solidFill>
                  <a:srgbClr val="000000"/>
                </a:solidFill>
                <a:latin typeface="Open Sans Bold"/>
                <a:ea typeface="Open Sans Bold"/>
                <a:cs typeface="Open Sans Bold"/>
                <a:sym typeface="Open Sans Bold"/>
              </a:rPr>
              <a:t>Therefore, the electric field physically represents how strongly space pushes or pulls charges at a point, not just a mathematical quantity.</a:t>
            </a:r>
          </a:p>
          <a:p>
            <a:pPr marL="0" lvl="0" indent="0" algn="l">
              <a:lnSpc>
                <a:spcPts val="5199"/>
              </a:lnSpc>
              <a:spcBef>
                <a:spcPct val="0"/>
              </a:spcBef>
            </a:pPr>
            <a:endParaRPr lang="en-US" sz="2599" b="1" u="none" strike="noStrike" dirty="0">
              <a:solidFill>
                <a:srgbClr val="000000"/>
              </a:solidFill>
              <a:latin typeface="Open Sans Bold"/>
              <a:ea typeface="Open Sans Bold"/>
              <a:cs typeface="Open Sans Bold"/>
              <a:sym typeface="Open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ctricField3">
            <a:hlinkClick r:id="" action="ppaction://media"/>
            <a:extLst>
              <a:ext uri="{FF2B5EF4-FFF2-40B4-BE49-F238E27FC236}">
                <a16:creationId xmlns:a16="http://schemas.microsoft.com/office/drawing/2014/main" id="{57E529B7-5657-E58E-0D38-77D8AB24EB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97" y="0"/>
            <a:ext cx="18301397" cy="10287000"/>
          </a:xfrm>
          <a:prstGeom prst="rect">
            <a:avLst/>
          </a:prstGeom>
          <a:ln>
            <a:noFill/>
          </a:ln>
        </p:spPr>
      </p:pic>
    </p:spTree>
    <p:extLst>
      <p:ext uri="{BB962C8B-B14F-4D97-AF65-F5344CB8AC3E}">
        <p14:creationId xmlns:p14="http://schemas.microsoft.com/office/powerpoint/2010/main" val="411799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261</TotalTime>
  <Words>1999</Words>
  <Application>Microsoft Office PowerPoint</Application>
  <PresentationFormat>Custom</PresentationFormat>
  <Paragraphs>137</Paragraphs>
  <Slides>37</Slides>
  <Notes>2</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Open Sans Bold</vt:lpstr>
      <vt:lpstr>Calibri</vt:lpstr>
      <vt:lpstr>Cambria Math</vt:lpstr>
      <vt:lpstr>Arial</vt:lpstr>
      <vt:lpstr>League Spartan</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Thesis Defense Research Presentation</dc:title>
  <cp:lastModifiedBy>Mariam Ahmed</cp:lastModifiedBy>
  <cp:revision>7</cp:revision>
  <dcterms:created xsi:type="dcterms:W3CDTF">2006-08-16T00:00:00Z</dcterms:created>
  <dcterms:modified xsi:type="dcterms:W3CDTF">2025-12-31T19:02:29Z</dcterms:modified>
  <dc:identifier>DAG8sJYHl1I</dc:identifier>
</cp:coreProperties>
</file>